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5" r:id="rId4"/>
    <p:sldMasterId id="2147483755" r:id="rId5"/>
    <p:sldMasterId id="2147483768" r:id="rId6"/>
    <p:sldMasterId id="2147483774" r:id="rId7"/>
  </p:sldMasterIdLst>
  <p:notesMasterIdLst>
    <p:notesMasterId r:id="rId36"/>
  </p:notesMasterIdLst>
  <p:handoutMasterIdLst>
    <p:handoutMasterId r:id="rId37"/>
  </p:handoutMasterIdLst>
  <p:sldIdLst>
    <p:sldId id="285" r:id="rId8"/>
    <p:sldId id="337" r:id="rId9"/>
    <p:sldId id="288" r:id="rId10"/>
    <p:sldId id="283" r:id="rId11"/>
    <p:sldId id="289" r:id="rId12"/>
    <p:sldId id="328" r:id="rId13"/>
    <p:sldId id="292" r:id="rId14"/>
    <p:sldId id="256" r:id="rId15"/>
    <p:sldId id="273" r:id="rId16"/>
    <p:sldId id="261" r:id="rId17"/>
    <p:sldId id="331" r:id="rId18"/>
    <p:sldId id="295" r:id="rId19"/>
    <p:sldId id="297" r:id="rId20"/>
    <p:sldId id="327" r:id="rId21"/>
    <p:sldId id="332" r:id="rId22"/>
    <p:sldId id="333" r:id="rId23"/>
    <p:sldId id="523" r:id="rId24"/>
    <p:sldId id="334" r:id="rId25"/>
    <p:sldId id="335" r:id="rId26"/>
    <p:sldId id="336" r:id="rId27"/>
    <p:sldId id="338" r:id="rId28"/>
    <p:sldId id="524" r:id="rId29"/>
    <p:sldId id="525" r:id="rId30"/>
    <p:sldId id="526" r:id="rId31"/>
    <p:sldId id="527" r:id="rId32"/>
    <p:sldId id="528" r:id="rId33"/>
    <p:sldId id="52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E0E9AF-400D-BBA0-AD1B-37BFFD962A0F}" name="Tiago Teixeira" initials="TT" userId="S::tiago.teixeira@unparallel.pt::4372aaf5-6899-43b5-a6b2-ff8d1b99d8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8A8A"/>
    <a:srgbClr val="E6F2E1"/>
    <a:srgbClr val="F2F2F2"/>
    <a:srgbClr val="E6D1E1"/>
    <a:srgbClr val="EAF2F9"/>
    <a:srgbClr val="C3C4FF"/>
    <a:srgbClr val="C089B4"/>
    <a:srgbClr val="FFA4A1"/>
    <a:srgbClr val="FFD579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583BD0-1C1F-D243-852A-401989E25BA8}" v="3" dt="2026-05-26T09:49:22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/>
    <p:restoredTop sz="94632"/>
  </p:normalViewPr>
  <p:slideViewPr>
    <p:cSldViewPr snapToGrid="0">
      <p:cViewPr varScale="1">
        <p:scale>
          <a:sx n="102" d="100"/>
          <a:sy n="102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as Horner" userId="4de093b3-e0bc-4690-8394-d798be8aac16" providerId="ADAL" clId="{753BF798-8163-5308-881D-20A49E09C4CB}"/>
    <pc:docChg chg="custSel delSld modSld">
      <pc:chgData name="Mathias Horner" userId="4de093b3-e0bc-4690-8394-d798be8aac16" providerId="ADAL" clId="{753BF798-8163-5308-881D-20A49E09C4CB}" dt="2026-05-26T09:50:20.760" v="97" actId="207"/>
      <pc:docMkLst>
        <pc:docMk/>
      </pc:docMkLst>
      <pc:sldChg chg="modSp mod">
        <pc:chgData name="Mathias Horner" userId="4de093b3-e0bc-4690-8394-d798be8aac16" providerId="ADAL" clId="{753BF798-8163-5308-881D-20A49E09C4CB}" dt="2026-05-26T09:50:20.760" v="97" actId="207"/>
        <pc:sldMkLst>
          <pc:docMk/>
          <pc:sldMk cId="1422157659" sldId="337"/>
        </pc:sldMkLst>
        <pc:spChg chg="mod">
          <ac:chgData name="Mathias Horner" userId="4de093b3-e0bc-4690-8394-d798be8aac16" providerId="ADAL" clId="{753BF798-8163-5308-881D-20A49E09C4CB}" dt="2026-05-26T09:50:20.760" v="97" actId="207"/>
          <ac:spMkLst>
            <pc:docMk/>
            <pc:sldMk cId="1422157659" sldId="337"/>
            <ac:spMk id="26" creationId="{91C6C740-666A-8134-EA0D-2A73DD3EB8CB}"/>
          </ac:spMkLst>
        </pc:spChg>
      </pc:sldChg>
      <pc:sldChg chg="addSp modSp mod">
        <pc:chgData name="Mathias Horner" userId="4de093b3-e0bc-4690-8394-d798be8aac16" providerId="ADAL" clId="{753BF798-8163-5308-881D-20A49E09C4CB}" dt="2026-05-26T09:49:41.909" v="96" actId="1076"/>
        <pc:sldMkLst>
          <pc:docMk/>
          <pc:sldMk cId="2525854526" sldId="338"/>
        </pc:sldMkLst>
        <pc:spChg chg="add mod">
          <ac:chgData name="Mathias Horner" userId="4de093b3-e0bc-4690-8394-d798be8aac16" providerId="ADAL" clId="{753BF798-8163-5308-881D-20A49E09C4CB}" dt="2026-05-26T09:49:13.820" v="72"/>
          <ac:spMkLst>
            <pc:docMk/>
            <pc:sldMk cId="2525854526" sldId="338"/>
            <ac:spMk id="8" creationId="{CE3973A8-C18E-0680-81E5-90FE102DD05A}"/>
          </ac:spMkLst>
        </pc:spChg>
        <pc:spChg chg="add mod">
          <ac:chgData name="Mathias Horner" userId="4de093b3-e0bc-4690-8394-d798be8aac16" providerId="ADAL" clId="{753BF798-8163-5308-881D-20A49E09C4CB}" dt="2026-05-26T09:49:39.625" v="95" actId="1076"/>
          <ac:spMkLst>
            <pc:docMk/>
            <pc:sldMk cId="2525854526" sldId="338"/>
            <ac:spMk id="9" creationId="{9F9095C7-3BC9-1528-5993-A2F4F31262DE}"/>
          </ac:spMkLst>
        </pc:spChg>
        <pc:picChg chg="mod">
          <ac:chgData name="Mathias Horner" userId="4de093b3-e0bc-4690-8394-d798be8aac16" providerId="ADAL" clId="{753BF798-8163-5308-881D-20A49E09C4CB}" dt="2026-05-26T09:49:41.909" v="96" actId="1076"/>
          <ac:picMkLst>
            <pc:docMk/>
            <pc:sldMk cId="2525854526" sldId="338"/>
            <ac:picMk id="7" creationId="{82599644-C9C9-4617-DCAD-4B95A8FB434B}"/>
          </ac:picMkLst>
        </pc:picChg>
      </pc:sldChg>
      <pc:sldChg chg="del">
        <pc:chgData name="Mathias Horner" userId="4de093b3-e0bc-4690-8394-d798be8aac16" providerId="ADAL" clId="{753BF798-8163-5308-881D-20A49E09C4CB}" dt="2026-05-26T09:48:50.353" v="70" actId="2696"/>
        <pc:sldMkLst>
          <pc:docMk/>
          <pc:sldMk cId="372759197" sldId="3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5903B6-FDB3-0E69-C484-ED4F1ABF6D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A2FFD-C3AB-A144-6A44-D65EFEF6B1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199DD-2427-B145-BBB5-AF4C101304DC}" type="datetimeFigureOut">
              <a:rPr lang="en-PT" smtClean="0"/>
              <a:t>5/27/26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05C82-338E-5455-1F27-130B2DDAA8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32013-0946-388C-0ACE-CD41AC81F6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2C366-5422-F24B-9E1F-4CDB403AE5EE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144171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C6B82-4128-3D4B-B8A3-EE846FE2672E}" type="datetimeFigureOut">
              <a:rPr lang="en-PT" smtClean="0"/>
              <a:t>5/27/26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09171-1413-9F4C-90C7-FA07E21C8DCE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570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19F0-59AE-26D6-CE5A-B0D5CCD5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048BB1-EECB-B5B0-60DC-07F6BF6820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E9ABD-B905-39ED-BDF5-FCD2B86617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185AAB-65DF-B772-55CC-3E1FF82A57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1EB3522-738E-BBF1-2D6D-FABF94918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3+4 entfernen, Abbe Refractometer auf 3, 5 auf 4 verschieben, 5 iCS Roboter</a:t>
            </a:r>
          </a:p>
          <a:p>
            <a:endParaRPr lang="en-US"/>
          </a:p>
          <a:p>
            <a:r>
              <a:rPr lang="en-US"/>
              <a:t>5 farblich anpassen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B51FA-064B-F473-B70C-6DF6337ED3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47545-A0BE-D2DF-58B2-25556FEA3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065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3+4 entfernen, Abbe Refractometer auf 3, 5 auf 4 verschieben, 5 iCS Roboter</a:t>
            </a:r>
          </a:p>
          <a:p>
            <a:endParaRPr lang="en-US"/>
          </a:p>
          <a:p>
            <a:r>
              <a:rPr lang="en-US"/>
              <a:t>5 farblich anpassen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7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1. Values, 2. Presence, 3. Reference</a:t>
            </a:r>
          </a:p>
          <a:p>
            <a:endParaRPr lang="en-US" dirty="0"/>
          </a:p>
          <a:p>
            <a:r>
              <a:rPr lang="en-US" dirty="0"/>
              <a:t>Costumers first 100.000</a:t>
            </a:r>
          </a:p>
          <a:p>
            <a:endParaRPr lang="en-US" dirty="0"/>
          </a:p>
          <a:p>
            <a:r>
              <a:rPr lang="en-US" dirty="0" err="1"/>
              <a:t>Bildeinfärbung</a:t>
            </a:r>
            <a:r>
              <a:rPr lang="en-US" dirty="0"/>
              <a:t> </a:t>
            </a:r>
            <a:r>
              <a:rPr lang="en-US" dirty="0" err="1"/>
              <a:t>überdenken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Rechtsbündig</a:t>
            </a:r>
            <a:r>
              <a:rPr lang="en-US" dirty="0"/>
              <a:t> und links </a:t>
            </a:r>
            <a:r>
              <a:rPr lang="en-US" dirty="0" err="1"/>
              <a:t>Management+Emotional</a:t>
            </a:r>
            <a:r>
              <a:rPr lang="en-US" dirty="0"/>
              <a:t> Text</a:t>
            </a:r>
          </a:p>
          <a:p>
            <a:endParaRPr lang="en-US" dirty="0"/>
          </a:p>
          <a:p>
            <a:r>
              <a:rPr lang="en-US" dirty="0"/>
              <a:t>Folie </a:t>
            </a:r>
            <a:r>
              <a:rPr lang="en-US" dirty="0" err="1"/>
              <a:t>überdenken</a:t>
            </a:r>
            <a:r>
              <a:rPr lang="en-US" dirty="0"/>
              <a:t> und an Slide 3 Joshua </a:t>
            </a:r>
            <a:r>
              <a:rPr lang="en-US" dirty="0" err="1"/>
              <a:t>anpassen</a:t>
            </a:r>
            <a:r>
              <a:rPr lang="en-US" dirty="0"/>
              <a:t>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FFE8E-FE5E-7DAA-212F-99A623EF5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F738B-B2EF-C447-D67A-882F098B6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9457A-B67C-2471-B378-65BE514FD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EBF6D-38A1-1584-6C89-E79133597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09171-1413-9F4C-90C7-FA07E21C8DCE}" type="slidenum">
              <a:rPr lang="en-PT" smtClean="0"/>
              <a:t>17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8470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solidFill>
          <a:srgbClr val="000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B917C18-B2F0-3533-8B2B-965D9C1603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6180" y="2879355"/>
            <a:ext cx="5769931" cy="1099287"/>
          </a:xfrm>
          <a:prstGeom prst="rect">
            <a:avLst/>
          </a:prstGeom>
        </p:spPr>
        <p:txBody>
          <a:bodyPr wrap="square" lIns="90000" tIns="46800" anchor="ctr" anchorCtr="0">
            <a:norm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6180" y="4202906"/>
            <a:ext cx="5769931" cy="3651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Partner name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6180" y="2363464"/>
            <a:ext cx="2811063" cy="26917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fld id="{8F8023B3-3B45-8D45-8132-938D182423FE}" type="datetime3">
              <a:rPr lang="en-US" smtClean="0"/>
              <a:t>27 May 2026</a:t>
            </a:fld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A6308-98D0-FBD3-F475-C745CBE20632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F25744B-C884-8EFE-471F-B95EAA067E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2A674F4-53B1-D655-9847-E1A79E833F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7F7D0B0-54EB-B734-1D3D-80E5B41D29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D206E-F651-FBD0-4D8F-6D34623E64FF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A386B7-0323-F3C1-34A1-48A6E6B7A1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4D32A6-CF69-3782-4FB2-3D541357C8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6DC0A60-7A60-2364-FD51-EE8F536475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098D24-77F8-C1D8-2196-71C6669024BA}"/>
              </a:ext>
            </a:extLst>
          </p:cNvPr>
          <p:cNvSpPr txBox="1"/>
          <p:nvPr userDrawn="1"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B751CA3-B974-1CC3-D561-DDFA1A4682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04A3ED7-9181-93AB-9861-57352CDA45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4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04D6FC3-A4C3-678F-6DEF-EB4E3368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C430FE-8C9A-7EB2-8EED-62A23A05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50756-376F-84A3-BD86-92DE70D6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FFE608-FA21-8366-27CE-7A87083BF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8B1721-DDD4-3C9F-3E0D-ECE3DFC6A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BBDC31B-ABA7-24FA-4D0F-0337BB5D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D89AC66-2B09-5977-626F-FD53301415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31230-7CA8-19A6-7925-A4DC4BF20FCA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5B639F2-06C2-C6D6-FE1A-DE91C4A5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889D7F-37A4-F612-17BB-44FDF7DCA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A59ABAE-96F6-253A-902A-985A5E3CC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4563B0-5921-9EE9-6C5A-4CD7D2BD711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C5C995D-3FD8-4BAB-1D06-F55CAA093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75F63A-60B0-4359-BE06-6DA6407155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3E9CDE-1DA3-6E70-96DC-2C24AD531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24885E-A68E-7687-2378-59707FE86EA7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42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o de Título">
    <p:bg>
      <p:bgPr>
        <a:solidFill>
          <a:srgbClr val="000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B917C18-B2F0-3533-8B2B-965D9C1603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6180" y="2879355"/>
            <a:ext cx="5769931" cy="1099287"/>
          </a:xfrm>
          <a:prstGeom prst="rect">
            <a:avLst/>
          </a:prstGeom>
        </p:spPr>
        <p:txBody>
          <a:bodyPr wrap="square" lIns="90000" tIns="46800" anchor="ctr" anchorCtr="0">
            <a:norm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6180" y="4202906"/>
            <a:ext cx="5769931" cy="3651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Partner name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6180" y="2363464"/>
            <a:ext cx="2811063" cy="26917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6"/>
                </a:solidFill>
              </a:defRPr>
            </a:lvl1pPr>
          </a:lstStyle>
          <a:p>
            <a:fld id="{8F8023B3-3B45-8D45-8132-938D182423FE}" type="datetime3">
              <a:rPr lang="en-US" smtClean="0"/>
              <a:t>27 May 2026</a:t>
            </a:fld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A6308-98D0-FBD3-F475-C745CBE20632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F25744B-C884-8EFE-471F-B95EAA067E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2A674F4-53B1-D655-9847-E1A79E833F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7F7D0B0-54EB-B734-1D3D-80E5B41D29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D206E-F651-FBD0-4D8F-6D34623E64FF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A386B7-0323-F3C1-34A1-48A6E6B7A1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4D32A6-CF69-3782-4FB2-3D541357C8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6DC0A60-7A60-2364-FD51-EE8F536475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098D24-77F8-C1D8-2196-71C6669024BA}"/>
              </a:ext>
            </a:extLst>
          </p:cNvPr>
          <p:cNvSpPr txBox="1"/>
          <p:nvPr userDrawn="1"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B751CA3-B974-1CC3-D561-DDFA1A4682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04A3ED7-9181-93AB-9861-57352CDA45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0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3672"/>
            <a:ext cx="10515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2C7CD9CE-6067-68F4-4541-0AAD24A9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65D827-B623-C603-27B5-52C2F86EB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C7E03C-78FB-DDE5-AD0C-6CF7881D76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31E445-C5EF-EB95-0851-8AE7E3C7E2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6B18B2E-C568-9B5B-62A2-BB9A0DEE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761AD232-56BF-C3E7-E255-FF89EAC7DD3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6BF34211-427F-154B-A1E5-5B6B81EF025D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C9FFA4-E21C-7056-A38D-ED0B73C2477E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FAD3A86-079E-A6E0-3E48-0C675EE2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74FA64-77BC-C959-CFD9-6927B222C9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98BFA3B-52A2-88BB-2899-3522E0805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ADA2C-A3A3-5E5F-53D1-56D0E6B2A21F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9FF3F339-CD6B-99D2-E610-795D8D9FE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961B286-0337-BF01-749C-82145439A1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63A21F6-4A53-C169-D642-4719B3CEAC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096CC4-367F-496B-29FE-7099F23BA144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955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682194F-1A25-A535-2E79-44CD075924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3671"/>
            <a:ext cx="5181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03671"/>
            <a:ext cx="5181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673F17AF-D943-006C-4E25-58CA9B74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91B373-B1EC-067D-845F-5497801E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476640-613E-669A-3056-86390EB2A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A85B3EA-388A-8757-C79F-88E2595B51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F4BBD53-E00B-9307-64DC-CF8FE38C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3940F67D-F257-3735-9975-A0F3D484271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304010E-445B-9B4F-A8D4-8A0CD9930809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FED8F0-B8BB-8275-B99B-1BD96D90F719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5DB3496B-CEFB-F45E-54EA-B34497D79D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1D9C6F76-8C69-1349-42B7-37E9FB52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D7270D5-7630-707C-F58E-5C496235FB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F5112D-330E-6F0B-B489-0705C62B0B7B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3235E647-D8E8-DD90-21CF-C16F759945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F11340B3-19ED-5440-4A1F-608F1BB37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9633EC-B7B1-F650-8748-8AB533136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56A429-E7BB-F884-BFD0-E27CA7F1F0A9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6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190557AD-D3D4-247D-B2C2-1EBC7F35E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1573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38374"/>
            <a:ext cx="5157787" cy="35858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573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C6941F-AADF-AFCD-4F4F-89FF7E14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A0EF6A7-87A2-E613-D6B1-7F61FB56F9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0E8A78E-6556-7188-2BE7-7E53B4C629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663CD8-CDDB-2AB9-A175-5703E2A99F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B1A6BED-A567-0F5F-E4F7-5148D573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3A94E3C5-EB48-257A-66D8-BD98655E11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FDB45F5-DBE2-E940-8BC8-26672817A89F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CA8C4-F595-1019-A7CA-CF5A6E34938C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A0D4D1-BD18-705F-9DBB-384A75AD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4900" y="2538374"/>
            <a:ext cx="5157787" cy="35858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2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989600-843B-7FFF-F746-652004ABCD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94ED6AE5-ADC0-06FC-B645-1EEAC93E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7D902-93E4-1046-1978-0E55F519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7F7C50-3DE7-9881-C985-4E694D9A1C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04B9417-7127-3D21-DE32-E021A550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32DE8C6E-58A1-56E4-7AD3-388A65F02F3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908C8CC-91A4-1E44-A9A2-ABCC5DF55348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B6950-8CA3-2345-B59B-205ED984AC7A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4BBC3E0D-03EB-358F-FB32-06B8C77A11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F624BC4-6C35-C160-5347-A8959A75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504FFC5-33AF-8384-6AD4-48BA47293A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6995EB-0814-AC8E-3BB6-C85162A36566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EC813AC-FB6F-BCE4-D37F-4A45ABE210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B72AE2C-CA4D-2268-B860-8EA90BDB4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E8F0EA-D69B-468D-804F-6D3F6157E0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C299FE-A299-A7FA-3161-E994F8EA2936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035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7680"/>
            <a:ext cx="6172200" cy="46233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A0BEFF55-858B-C000-1E72-8C63AE25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6767247-BC20-373E-9587-DF095C03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3638CD-2045-4A95-8C11-3C87EEBAF6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0DC4808-E0F4-4AD9-EA91-5DD4826D2F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8DC8FC8-1B17-8D9E-E09B-5EEA1C15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FC1A5CC3-5F2C-1231-AD27-1F6396324D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52D76939-7BF1-E849-9F5D-9F37F6445CF1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DAAC50-D2A5-8B8A-C22D-5E67DCC642A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83DAF9F-C98C-0EFF-34AE-E91620E3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E947A21-22F0-A450-AD87-08E6B8C8E0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FF93073-0CC0-ACEF-A79A-B34283028B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166B00-8634-66B1-E0D3-B79DB67F356F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49BCA611-CD10-3C79-05A8-1173D6009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45A6F11-8045-F1CA-42FF-931656EE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8F34DC3-B191-C982-4BEB-B223DD917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A8ACFA-9397-22C3-533B-46B1B62DDAD9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52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04D6FC3-A4C3-678F-6DEF-EB4E3368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C430FE-8C9A-7EB2-8EED-62A23A05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50756-376F-84A3-BD86-92DE70D6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FFE608-FA21-8366-27CE-7A87083BF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8B1721-DDD4-3C9F-3E0D-ECE3DFC6A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BBDC31B-ABA7-24FA-4D0F-0337BB5D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D89AC66-2B09-5977-626F-FD53301415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31230-7CA8-19A6-7925-A4DC4BF20FCA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5B639F2-06C2-C6D6-FE1A-DE91C4A5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889D7F-37A4-F612-17BB-44FDF7DCA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A59ABAE-96F6-253A-902A-985A5E3CC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4563B0-5921-9EE9-6C5A-4CD7D2BD711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C5C995D-3FD8-4BAB-1D06-F55CAA093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75F63A-60B0-4359-BE06-6DA6407155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3E9CDE-1DA3-6E70-96DC-2C24AD531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24885E-A68E-7687-2378-59707FE86EA7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16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7679"/>
            <a:ext cx="6172200" cy="4623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A6A0A4C-FF24-8C40-6430-E63B0BD3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D0147C-3A60-582B-942F-F2202623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D395C8-E1C8-7C4F-56E3-03B1BE7E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F999-21F1-4645-331C-4AF0E97B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517200A2-22FA-B58D-33EB-5BA72772D84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FFD2512B-0D45-0045-BD1D-445D61A58D6D}" type="datetime3">
              <a:rPr lang="en-US" smtClean="0"/>
              <a:t>27 May 2026</a:t>
            </a:fld>
            <a:endParaRPr lang="en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DF0898-9FBE-4BF1-D81A-02B8EA6B583F}"/>
              </a:ext>
            </a:extLst>
          </p:cNvPr>
          <p:cNvSpPr/>
          <p:nvPr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2A4F58-743A-9998-EA72-CD8C4BDBE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18F5A03-E42F-1851-5743-3327AAF732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9720B4-2D3D-77B7-4E8F-647BF99515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266E2D1-9873-6F9E-6F9B-5F44E40EDE4E}"/>
              </a:ext>
            </a:extLst>
          </p:cNvPr>
          <p:cNvSpPr txBox="1">
            <a:spLocks/>
          </p:cNvSpPr>
          <p:nvPr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60CF51-0256-141D-85B0-0851C31D64DC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B7088FDE-7935-559E-3F0A-20671873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511508-1F0D-C8B2-3B74-04067313070C}"/>
              </a:ext>
            </a:extLst>
          </p:cNvPr>
          <p:cNvSpPr/>
          <p:nvPr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3C17E7A-23C0-C8E9-4EE5-A4BE08C7DF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F13197-8EF8-A302-BA9E-B6ACA97552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EB97BF5-5BCA-3A10-77F5-70837E186F1A}"/>
              </a:ext>
            </a:extLst>
          </p:cNvPr>
          <p:cNvSpPr txBox="1">
            <a:spLocks/>
          </p:cNvSpPr>
          <p:nvPr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1FAED-C3E3-1491-BE5B-F536DC5024A7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ue and black logo&#10;&#10;Description automatically generated">
            <a:extLst>
              <a:ext uri="{FF2B5EF4-FFF2-40B4-BE49-F238E27FC236}">
                <a16:creationId xmlns:a16="http://schemas.microsoft.com/office/drawing/2014/main" id="{01122724-7C61-3181-D631-8A8A0758B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6C184ED-3743-3584-3709-B12065D654B6}"/>
              </a:ext>
            </a:extLst>
          </p:cNvPr>
          <p:cNvSpPr/>
          <p:nvPr userDrawn="1"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6F76F2B-CB2E-F865-B979-0B929AD320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C421C69-86BF-8BEC-6CF7-878E14B982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4C54C7F-104B-275A-B5AF-3CFA61A6FAAA}"/>
              </a:ext>
            </a:extLst>
          </p:cNvPr>
          <p:cNvSpPr txBox="1">
            <a:spLocks/>
          </p:cNvSpPr>
          <p:nvPr userDrawn="1"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5B84E0-9204-514B-BFD7-A345E052D81D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88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0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B9BAB00-83FE-0D4B-B222-90328FD16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27FEE-170E-475E-EBD0-8E52668B2E80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0004F1-9B54-AF64-D278-C9A70158DB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188B7B-721C-03C6-FCF3-2407C613F0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22E58A9-AC84-618E-CDEA-91AFB02C620E}"/>
              </a:ext>
            </a:extLst>
          </p:cNvPr>
          <p:cNvSpPr txBox="1">
            <a:spLocks/>
          </p:cNvSpPr>
          <p:nvPr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201534-8A68-2FD3-820C-748F704CF5B5}"/>
              </a:ext>
            </a:extLst>
          </p:cNvPr>
          <p:cNvSpPr txBox="1">
            <a:spLocks/>
          </p:cNvSpPr>
          <p:nvPr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9AB3A3-25A8-F052-78BB-0527011C9C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09F26-4A95-7F9F-C085-FA68957AD638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02CC940-4F88-237E-9827-FC46D310FB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FAC4255-8360-9E3D-1599-FF815B933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6E98A6-A10F-0BF2-337E-EAEB68C9BCA2}"/>
              </a:ext>
            </a:extLst>
          </p:cNvPr>
          <p:cNvSpPr txBox="1">
            <a:spLocks/>
          </p:cNvSpPr>
          <p:nvPr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CF15996-E472-1127-F8BC-EDA144BF3F65}"/>
              </a:ext>
            </a:extLst>
          </p:cNvPr>
          <p:cNvSpPr txBox="1">
            <a:spLocks/>
          </p:cNvSpPr>
          <p:nvPr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F1F19A1-D323-4EBF-466E-31D654851D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15BBF3-5C08-D00F-0CF7-DF5DAFF0D09F}"/>
              </a:ext>
            </a:extLst>
          </p:cNvPr>
          <p:cNvSpPr txBox="1"/>
          <p:nvPr userDrawn="1"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295FB14-0174-4286-3098-0D98FE418B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3EBB954-6B78-08C6-D7ED-1A915EBCBC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9E483E3-D2E7-5CB5-9F46-E8FC166F0B13}"/>
              </a:ext>
            </a:extLst>
          </p:cNvPr>
          <p:cNvSpPr txBox="1">
            <a:spLocks/>
          </p:cNvSpPr>
          <p:nvPr userDrawn="1"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98F1479-549D-97B9-F9E2-D3DB932D2FE0}"/>
              </a:ext>
            </a:extLst>
          </p:cNvPr>
          <p:cNvSpPr txBox="1">
            <a:spLocks/>
          </p:cNvSpPr>
          <p:nvPr userDrawn="1"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5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3672"/>
            <a:ext cx="10515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2C7CD9CE-6067-68F4-4541-0AAD24A9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65D827-B623-C603-27B5-52C2F86EB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C7E03C-78FB-DDE5-AD0C-6CF7881D76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31E445-C5EF-EB95-0851-8AE7E3C7E2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6B18B2E-C568-9B5B-62A2-BB9A0DEE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761AD232-56BF-C3E7-E255-FF89EAC7DD3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6BF34211-427F-154B-A1E5-5B6B81EF025D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C9FFA4-E21C-7056-A38D-ED0B73C2477E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FAD3A86-079E-A6E0-3E48-0C675EE24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74FA64-77BC-C959-CFD9-6927B222C9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98BFA3B-52A2-88BB-2899-3522E0805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ADA2C-A3A3-5E5F-53D1-56D0E6B2A21F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9FF3F339-CD6B-99D2-E610-795D8D9FE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961B286-0337-BF01-749C-82145439A1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63A21F6-4A53-C169-D642-4719B3CEAC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096CC4-367F-496B-29FE-7099F23BA144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38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04D6FC3-A4C3-678F-6DEF-EB4E3368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C430FE-8C9A-7EB2-8EED-62A23A05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50756-376F-84A3-BD86-92DE70D6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FFE608-FA21-8366-27CE-7A87083BF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8B1721-DDD4-3C9F-3E0D-ECE3DFC6A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BBDC31B-ABA7-24FA-4D0F-0337BB5D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D89AC66-2B09-5977-626F-FD53301415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6591" y="6356350"/>
            <a:ext cx="1667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431230-7CA8-19A6-7925-A4DC4BF20FCA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5B639F2-06C2-C6D6-FE1A-DE91C4A5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889D7F-37A4-F612-17BB-44FDF7DCA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A59ABAE-96F6-253A-902A-985A5E3CC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4563B0-5921-9EE9-6C5A-4CD7D2BD711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C5C995D-3FD8-4BAB-1D06-F55CAA093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75F63A-60B0-4359-BE06-6DA6407155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3E9CDE-1DA3-6E70-96DC-2C24AD531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24885E-A68E-7687-2378-59707FE86EA7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71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2135838E-537B-B31D-BFF4-D43FDCF6A3F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8A56E93-B64C-5283-3F86-29F685816CAB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81C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1DD75997-9782-E893-DC2C-B36F8942744B}"/>
                </a:ext>
              </a:extLst>
            </p:cNvPr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 sz="12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_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107AEAD4-BCFF-09C4-2CA9-324F674AA9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14251"/>
            <a:ext cx="12190476" cy="68571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5C6610-2E06-7494-FBE1-F7DD2C125164}"/>
              </a:ext>
            </a:extLst>
          </p:cNvPr>
          <p:cNvSpPr txBox="1"/>
          <p:nvPr userDrawn="1"/>
        </p:nvSpPr>
        <p:spPr>
          <a:xfrm>
            <a:off x="6633276" y="4986200"/>
            <a:ext cx="3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err="1">
                <a:solidFill>
                  <a:schemeClr val="bg1"/>
                </a:solidFill>
              </a:rPr>
              <a:t>www.schmidt-haensch.com</a:t>
            </a:r>
            <a:endParaRPr lang="de-DE" sz="1800" b="1">
              <a:solidFill>
                <a:schemeClr val="bg1"/>
              </a:solidFill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CC18582-8C88-53BE-5C41-27110D7E85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3275" y="2123141"/>
            <a:ext cx="3461392" cy="4139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6659ED85-FC8C-907D-1939-2282E5AC8E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1939" y="3543539"/>
            <a:ext cx="3461392" cy="4139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E7E0007-A2DA-B7B8-A8FC-AE7A4B717C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0224" y="4516638"/>
            <a:ext cx="1659082" cy="16521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QR-Code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33B2E73E-BC3E-4F90-3CC2-AE3764816F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52600" y="1748943"/>
            <a:ext cx="2014330" cy="2014330"/>
          </a:xfrm>
          <a:prstGeom prst="ellipse">
            <a:avLst/>
          </a:prstGeom>
          <a:blipFill dpi="0" rotWithShape="1"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9AB18EA-9F25-D8B4-FFFB-B4C45F700B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323" y="3938770"/>
            <a:ext cx="4224884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Max Mustermann</a:t>
            </a:r>
          </a:p>
        </p:txBody>
      </p:sp>
      <p:sp>
        <p:nvSpPr>
          <p:cNvPr id="26" name="Textplatzhalter 24">
            <a:extLst>
              <a:ext uri="{FF2B5EF4-FFF2-40B4-BE49-F238E27FC236}">
                <a16:creationId xmlns:a16="http://schemas.microsoft.com/office/drawing/2014/main" id="{0A047203-C145-348E-BD05-5CEC5C8B1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323" y="4175156"/>
            <a:ext cx="4224884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Mustermanager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9474041C-6A78-A699-3541-F1473D9C8B8A}"/>
              </a:ext>
            </a:extLst>
          </p:cNvPr>
          <p:cNvSpPr/>
          <p:nvPr userDrawn="1"/>
        </p:nvSpPr>
        <p:spPr>
          <a:xfrm rot="5006">
            <a:off x="645656" y="1090261"/>
            <a:ext cx="109006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 sz="120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D3C2E4CA-BDEB-1192-45B8-99D8F5A59024}"/>
              </a:ext>
            </a:extLst>
          </p:cNvPr>
          <p:cNvSpPr txBox="1"/>
          <p:nvPr userDrawn="1"/>
        </p:nvSpPr>
        <p:spPr>
          <a:xfrm>
            <a:off x="8052039" y="877451"/>
            <a:ext cx="3494300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07"/>
              </a:lnSpc>
              <a:spcBef>
                <a:spcPct val="0"/>
              </a:spcBef>
            </a:pPr>
            <a:r>
              <a:rPr lang="en-US" sz="934" spc="3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EXCELLENCE IN PRECISION MEASUREMENT</a:t>
            </a: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3FAD4799-0C74-75E9-73FB-F2191D44E42F}"/>
              </a:ext>
            </a:extLst>
          </p:cNvPr>
          <p:cNvSpPr/>
          <p:nvPr userDrawn="1"/>
        </p:nvSpPr>
        <p:spPr>
          <a:xfrm>
            <a:off x="645661" y="465018"/>
            <a:ext cx="2102052" cy="546533"/>
          </a:xfrm>
          <a:custGeom>
            <a:avLst/>
            <a:gdLst/>
            <a:ahLst/>
            <a:cxnLst/>
            <a:rect l="l" t="t" r="r" b="b"/>
            <a:pathLst>
              <a:path w="4204104" h="1093067">
                <a:moveTo>
                  <a:pt x="0" y="0"/>
                </a:moveTo>
                <a:lnTo>
                  <a:pt x="4204104" y="0"/>
                </a:lnTo>
                <a:lnTo>
                  <a:pt x="4204104" y="1093067"/>
                </a:lnTo>
                <a:lnTo>
                  <a:pt x="0" y="1093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 sz="1200"/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C6855B97-9CC4-BD3F-A4E8-4317E88C71FD}"/>
              </a:ext>
            </a:extLst>
          </p:cNvPr>
          <p:cNvSpPr txBox="1"/>
          <p:nvPr userDrawn="1"/>
        </p:nvSpPr>
        <p:spPr>
          <a:xfrm>
            <a:off x="645661" y="633943"/>
            <a:ext cx="10900678" cy="46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3586" b="1" dirty="0">
                <a:solidFill>
                  <a:srgbClr val="FFFFFF"/>
                </a:solidFill>
                <a:latin typeface="+mj-lt"/>
                <a:ea typeface="Calibri (MS) Bold"/>
                <a:cs typeface="Calibri (MS) Bold"/>
                <a:sym typeface="Calibri (MS) Bold"/>
              </a:rPr>
              <a:t>Let´s connect!</a:t>
            </a:r>
          </a:p>
        </p:txBody>
      </p:sp>
    </p:spTree>
    <p:extLst>
      <p:ext uri="{BB962C8B-B14F-4D97-AF65-F5344CB8AC3E}">
        <p14:creationId xmlns:p14="http://schemas.microsoft.com/office/powerpoint/2010/main" val="42564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FEC7C-38CA-169D-3DC6-054F6D9E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FE5B3E-74A2-EA9B-E78B-251279483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47629C-5FA1-27AC-1A72-7B164D23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B745-F6C6-A344-A436-18948EE1D471}" type="datetimeFigureOut">
              <a:rPr lang="de-DE" smtClean="0"/>
              <a:t>27.05.26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557CB1-6171-96AF-7A41-DEE0355D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5209EB-50D2-22E5-3181-B10579F8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5CDF-829B-EA47-AE72-F945ADED8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12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36273C8F-96C1-E03B-ABCA-A5337CAFF3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96532FF-8C54-D7D3-6939-A807F6BEE110}"/>
              </a:ext>
            </a:extLst>
          </p:cNvPr>
          <p:cNvGrpSpPr/>
          <p:nvPr userDrawn="1"/>
        </p:nvGrpSpPr>
        <p:grpSpPr>
          <a:xfrm>
            <a:off x="6785740" y="603580"/>
            <a:ext cx="5036645" cy="8140057"/>
            <a:chOff x="7710935" y="1016229"/>
            <a:chExt cx="3702759" cy="5984275"/>
          </a:xfrm>
        </p:grpSpPr>
        <p:pic>
          <p:nvPicPr>
            <p:cNvPr id="25" name="Grafik 24" descr="Ein Bild, das Text, Screenshot, Handy, mobiles Gerät enthält.&#10;&#10;KI-generierte Inhalte können fehlerhaft sein.">
              <a:extLst>
                <a:ext uri="{FF2B5EF4-FFF2-40B4-BE49-F238E27FC236}">
                  <a16:creationId xmlns:a16="http://schemas.microsoft.com/office/drawing/2014/main" id="{4EC2B253-5399-B9CA-11D4-23A22D6EC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710935" y="1630413"/>
              <a:ext cx="2034266" cy="5076890"/>
            </a:xfrm>
            <a:prstGeom prst="rect">
              <a:avLst/>
            </a:prstGeom>
            <a:effectLst>
              <a:outerShdw blurRad="63500" dist="38100" dir="8100000" algn="tr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3" name="Grafik 22" descr="Ein Bild, das Handy, Kommunikationsgerät, mobiles Gerät, tragbares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16F88651-4DFE-65A9-3EBB-43A363053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015846" y="1016229"/>
              <a:ext cx="2397848" cy="5984275"/>
            </a:xfrm>
            <a:prstGeom prst="rect">
              <a:avLst/>
            </a:prstGeom>
            <a:effectLst>
              <a:outerShdw blurRad="63500" dist="38100" dir="8100000" sx="99810" sy="99810" algn="tr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A7C8406-8C92-0D8A-FBB5-40A3E0BE7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91858" y="6342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4315EBB-2F3E-C3D3-D465-64F70D887B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940" y="603580"/>
            <a:ext cx="4693188" cy="835438"/>
          </a:xfrm>
          <a:prstGeom prst="rect">
            <a:avLst/>
          </a:prstGeom>
        </p:spPr>
      </p:pic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F3F0A4E6-CAE5-20BB-FD8C-7D9FF1F6FD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303" y="3806767"/>
            <a:ext cx="1816100" cy="18161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0062D95-045B-09C8-BE91-73D25C4847BC}"/>
              </a:ext>
            </a:extLst>
          </p:cNvPr>
          <p:cNvSpPr/>
          <p:nvPr userDrawn="1"/>
        </p:nvSpPr>
        <p:spPr>
          <a:xfrm>
            <a:off x="0" y="6191481"/>
            <a:ext cx="12192000" cy="666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E83E450-51D8-6E58-F84D-F6224C09950A}"/>
              </a:ext>
            </a:extLst>
          </p:cNvPr>
          <p:cNvSpPr/>
          <p:nvPr userDrawn="1"/>
        </p:nvSpPr>
        <p:spPr>
          <a:xfrm>
            <a:off x="0" y="614576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22">
            <a:extLst>
              <a:ext uri="{FF2B5EF4-FFF2-40B4-BE49-F238E27FC236}">
                <a16:creationId xmlns:a16="http://schemas.microsoft.com/office/drawing/2014/main" id="{CB88A0BA-5E19-F679-DE31-ACE51C513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40" y="2647942"/>
            <a:ext cx="5521061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3" name="Inhaltsplatzhalter 24">
            <a:extLst>
              <a:ext uri="{FF2B5EF4-FFF2-40B4-BE49-F238E27FC236}">
                <a16:creationId xmlns:a16="http://schemas.microsoft.com/office/drawing/2014/main" id="{1B27031D-ED92-B78C-B282-C21AEF68F3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4940" y="2137082"/>
            <a:ext cx="5521061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Mont" pitchFamily="2" charset="0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Inhaltsplatzhalter 24">
            <a:extLst>
              <a:ext uri="{FF2B5EF4-FFF2-40B4-BE49-F238E27FC236}">
                <a16:creationId xmlns:a16="http://schemas.microsoft.com/office/drawing/2014/main" id="{6F9C17AD-DA08-2334-B151-C97E580C49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782743" y="4205334"/>
            <a:ext cx="3313257" cy="6084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800" b="1" i="0">
                <a:latin typeface="Mont SemiBold" pitchFamily="2" charset="0"/>
              </a:defRPr>
            </a:lvl1pPr>
          </a:lstStyle>
          <a:p>
            <a:pPr lvl="0"/>
            <a:r>
              <a:rPr lang="de-DE"/>
              <a:t>Firstname</a:t>
            </a:r>
          </a:p>
          <a:p>
            <a:pPr lvl="0"/>
            <a:r>
              <a:rPr lang="de-DE" err="1"/>
              <a:t>Lastname</a:t>
            </a:r>
            <a:endParaRPr lang="de-DE"/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7E6A39C4-8B10-E2DB-CAE3-982DDB4E70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82742" y="5001040"/>
            <a:ext cx="3313257" cy="3236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500" b="0" i="0">
                <a:latin typeface="Mont" pitchFamily="2" charset="0"/>
              </a:defRPr>
            </a:lvl1pPr>
          </a:lstStyle>
          <a:p>
            <a:pPr lvl="0"/>
            <a:r>
              <a:rPr lang="de-DE" err="1"/>
              <a:t>Jobtitle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382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36273C8F-96C1-E03B-ABCA-A5337CAFF3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96532FF-8C54-D7D3-6939-A807F6BEE110}"/>
              </a:ext>
            </a:extLst>
          </p:cNvPr>
          <p:cNvGrpSpPr/>
          <p:nvPr userDrawn="1"/>
        </p:nvGrpSpPr>
        <p:grpSpPr>
          <a:xfrm>
            <a:off x="6785740" y="603580"/>
            <a:ext cx="5036645" cy="8140057"/>
            <a:chOff x="7710935" y="1016229"/>
            <a:chExt cx="3702759" cy="5984275"/>
          </a:xfrm>
        </p:grpSpPr>
        <p:pic>
          <p:nvPicPr>
            <p:cNvPr id="25" name="Grafik 24" descr="Ein Bild, das Text, Screenshot, Handy, mobiles Gerät enthält.&#10;&#10;KI-generierte Inhalte können fehlerhaft sein.">
              <a:extLst>
                <a:ext uri="{FF2B5EF4-FFF2-40B4-BE49-F238E27FC236}">
                  <a16:creationId xmlns:a16="http://schemas.microsoft.com/office/drawing/2014/main" id="{4EC2B253-5399-B9CA-11D4-23A22D6EC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710935" y="1630413"/>
              <a:ext cx="2034266" cy="5076890"/>
            </a:xfrm>
            <a:prstGeom prst="rect">
              <a:avLst/>
            </a:prstGeom>
            <a:effectLst>
              <a:outerShdw blurRad="63500" dist="38100" dir="8100000" algn="tr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3" name="Grafik 22" descr="Ein Bild, das Handy, Kommunikationsgerät, mobiles Gerät, tragbares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16F88651-4DFE-65A9-3EBB-43A363053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015846" y="1016229"/>
              <a:ext cx="2397848" cy="5984275"/>
            </a:xfrm>
            <a:prstGeom prst="rect">
              <a:avLst/>
            </a:prstGeom>
            <a:effectLst>
              <a:outerShdw blurRad="63500" dist="38100" dir="8100000" sx="99810" sy="99810" algn="tr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A7C8406-8C92-0D8A-FBB5-40A3E0BE7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91858" y="6342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4315EBB-2F3E-C3D3-D465-64F70D887B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940" y="603580"/>
            <a:ext cx="4693188" cy="835438"/>
          </a:xfrm>
          <a:prstGeom prst="rect">
            <a:avLst/>
          </a:prstGeom>
        </p:spPr>
      </p:pic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F3F0A4E6-CAE5-20BB-FD8C-7D9FF1F6FD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303" y="3806767"/>
            <a:ext cx="1816100" cy="18161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0062D95-045B-09C8-BE91-73D25C4847BC}"/>
              </a:ext>
            </a:extLst>
          </p:cNvPr>
          <p:cNvSpPr/>
          <p:nvPr userDrawn="1"/>
        </p:nvSpPr>
        <p:spPr>
          <a:xfrm>
            <a:off x="0" y="6191481"/>
            <a:ext cx="12192000" cy="666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E83E450-51D8-6E58-F84D-F6224C09950A}"/>
              </a:ext>
            </a:extLst>
          </p:cNvPr>
          <p:cNvSpPr/>
          <p:nvPr userDrawn="1"/>
        </p:nvSpPr>
        <p:spPr>
          <a:xfrm>
            <a:off x="0" y="614576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22">
            <a:extLst>
              <a:ext uri="{FF2B5EF4-FFF2-40B4-BE49-F238E27FC236}">
                <a16:creationId xmlns:a16="http://schemas.microsoft.com/office/drawing/2014/main" id="{CB88A0BA-5E19-F679-DE31-ACE51C513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40" y="2647942"/>
            <a:ext cx="5521061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3" name="Inhaltsplatzhalter 24">
            <a:extLst>
              <a:ext uri="{FF2B5EF4-FFF2-40B4-BE49-F238E27FC236}">
                <a16:creationId xmlns:a16="http://schemas.microsoft.com/office/drawing/2014/main" id="{1B27031D-ED92-B78C-B282-C21AEF68F3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4940" y="2137082"/>
            <a:ext cx="5521061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Mont" pitchFamily="2" charset="0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9" name="Inhaltsplatzhalter 24">
            <a:extLst>
              <a:ext uri="{FF2B5EF4-FFF2-40B4-BE49-F238E27FC236}">
                <a16:creationId xmlns:a16="http://schemas.microsoft.com/office/drawing/2014/main" id="{6F9C17AD-DA08-2334-B151-C97E580C49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782743" y="4205334"/>
            <a:ext cx="3313257" cy="6084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800" b="1" i="0">
                <a:latin typeface="Mont SemiBold" pitchFamily="2" charset="0"/>
              </a:defRPr>
            </a:lvl1pPr>
          </a:lstStyle>
          <a:p>
            <a:pPr lvl="0"/>
            <a:r>
              <a:rPr lang="de-DE"/>
              <a:t>Firstname</a:t>
            </a:r>
          </a:p>
          <a:p>
            <a:pPr lvl="0"/>
            <a:r>
              <a:rPr lang="de-DE" err="1"/>
              <a:t>Lastname</a:t>
            </a:r>
            <a:endParaRPr lang="de-DE"/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7E6A39C4-8B10-E2DB-CAE3-982DDB4E70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82742" y="5001040"/>
            <a:ext cx="3313257" cy="3236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500" b="0" i="0">
                <a:latin typeface="Mont" pitchFamily="2" charset="0"/>
              </a:defRPr>
            </a:lvl1pPr>
          </a:lstStyle>
          <a:p>
            <a:pPr lvl="0"/>
            <a:r>
              <a:rPr lang="de-DE" err="1"/>
              <a:t>Jobtitle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746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2064DC0-A991-0E99-4AB7-4DB5A4CE9EC5}"/>
              </a:ext>
            </a:extLst>
          </p:cNvPr>
          <p:cNvGrpSpPr/>
          <p:nvPr userDrawn="1"/>
        </p:nvGrpSpPr>
        <p:grpSpPr>
          <a:xfrm>
            <a:off x="0" y="6145760"/>
            <a:ext cx="12192000" cy="712241"/>
            <a:chOff x="0" y="6145760"/>
            <a:chExt cx="12192000" cy="71224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FE5822-8958-878C-6C99-84EEB8F78746}"/>
                </a:ext>
              </a:extLst>
            </p:cNvPr>
            <p:cNvSpPr/>
            <p:nvPr userDrawn="1"/>
          </p:nvSpPr>
          <p:spPr>
            <a:xfrm>
              <a:off x="0" y="6191481"/>
              <a:ext cx="12192000" cy="6665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F0C3840-4BAB-0946-D807-8B6260ECA41A}"/>
                </a:ext>
              </a:extLst>
            </p:cNvPr>
            <p:cNvSpPr/>
            <p:nvPr userDrawn="1"/>
          </p:nvSpPr>
          <p:spPr>
            <a:xfrm>
              <a:off x="0" y="6145760"/>
              <a:ext cx="12192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D2B1-880E-1AE4-F603-053D049D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23" y="6369050"/>
            <a:ext cx="2743200" cy="2857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4059F-0D47-9475-B4CE-6D7C81A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9050"/>
            <a:ext cx="4114800" cy="28575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4EDC1-07DD-18EB-22E9-03CEA63E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3777" y="6369050"/>
            <a:ext cx="2743200" cy="2857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00A47628-B692-C94D-A3CA-29536C6DDD2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1D4CE5-56C7-F51D-8EC5-3F4038EE0F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84835" y="504154"/>
            <a:ext cx="602141" cy="624238"/>
          </a:xfrm>
          <a:prstGeom prst="rect">
            <a:avLst/>
          </a:prstGeo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3C615CC-27B3-6D67-67A8-DF617CA21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023" y="1093084"/>
            <a:ext cx="7493000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6BCD8B65-557F-5955-9086-8F4E12FC64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4813" y="618742"/>
            <a:ext cx="7493000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Mont" pitchFamily="2" charset="0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AF055064-3AC0-EBEA-D18A-68A22C0321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4813" y="2099807"/>
            <a:ext cx="5691187" cy="3532644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Mont" pitchFamily="2" charset="0"/>
              </a:defRPr>
            </a:lvl1pPr>
            <a:lvl2pPr>
              <a:defRPr sz="1800" b="0" i="0">
                <a:latin typeface="Mont" pitchFamily="2" charset="0"/>
              </a:defRPr>
            </a:lvl2pPr>
            <a:lvl3pPr>
              <a:defRPr sz="1600" b="0" i="0">
                <a:latin typeface="Mont" pitchFamily="2" charset="0"/>
              </a:defRPr>
            </a:lvl3pPr>
            <a:lvl4pPr>
              <a:defRPr sz="1400" b="0" i="0">
                <a:latin typeface="Mont" pitchFamily="2" charset="0"/>
              </a:defRPr>
            </a:lvl4pPr>
            <a:lvl5pPr>
              <a:defRPr sz="1400" b="0" i="0">
                <a:latin typeface="Mont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75C5F7FD-A14C-9773-0063-447DE13BB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12623" y="2100264"/>
            <a:ext cx="5174353" cy="35321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84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2064DC0-A991-0E99-4AB7-4DB5A4CE9EC5}"/>
              </a:ext>
            </a:extLst>
          </p:cNvPr>
          <p:cNvGrpSpPr/>
          <p:nvPr userDrawn="1"/>
        </p:nvGrpSpPr>
        <p:grpSpPr>
          <a:xfrm rot="16200000">
            <a:off x="7239210" y="1905211"/>
            <a:ext cx="6858001" cy="3047580"/>
            <a:chOff x="4238352" y="3875214"/>
            <a:chExt cx="6858001" cy="304758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FE5822-8958-878C-6C99-84EEB8F78746}"/>
                </a:ext>
              </a:extLst>
            </p:cNvPr>
            <p:cNvSpPr/>
            <p:nvPr userDrawn="1"/>
          </p:nvSpPr>
          <p:spPr>
            <a:xfrm>
              <a:off x="4238352" y="3925026"/>
              <a:ext cx="6858001" cy="29977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F0C3840-4BAB-0946-D807-8B6260ECA41A}"/>
                </a:ext>
              </a:extLst>
            </p:cNvPr>
            <p:cNvSpPr/>
            <p:nvPr userDrawn="1"/>
          </p:nvSpPr>
          <p:spPr>
            <a:xfrm>
              <a:off x="4238353" y="3875214"/>
              <a:ext cx="6858000" cy="6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D2B1-880E-1AE4-F603-053D049D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23" y="6369050"/>
            <a:ext cx="2743200" cy="2857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4059F-0D47-9475-B4CE-6D7C81A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9050"/>
            <a:ext cx="4114800" cy="28575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4EDC1-07DD-18EB-22E9-03CEA63E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6565" y="6369050"/>
            <a:ext cx="2030411" cy="2857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00A47628-B692-C94D-A3CA-29536C6DDD2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AF055064-3AC0-EBEA-D18A-68A22C0321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4813" y="2099807"/>
            <a:ext cx="5691187" cy="3532644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Mont" pitchFamily="2" charset="0"/>
              </a:defRPr>
            </a:lvl1pPr>
            <a:lvl2pPr>
              <a:defRPr sz="1800" b="0" i="0">
                <a:latin typeface="Mont" pitchFamily="2" charset="0"/>
              </a:defRPr>
            </a:lvl2pPr>
            <a:lvl3pPr>
              <a:defRPr sz="1600" b="0" i="0">
                <a:latin typeface="Mont" pitchFamily="2" charset="0"/>
              </a:defRPr>
            </a:lvl3pPr>
            <a:lvl4pPr>
              <a:defRPr sz="1400" b="0" i="0">
                <a:latin typeface="Mont" pitchFamily="2" charset="0"/>
              </a:defRPr>
            </a:lvl4pPr>
            <a:lvl5pPr>
              <a:defRPr sz="1400" b="0" i="0">
                <a:latin typeface="Mont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75C5F7FD-A14C-9773-0063-447DE13BB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7244" y="2099807"/>
            <a:ext cx="5174353" cy="35321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99ED0C-0CA4-95AE-6020-0EDE99E9E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84835" y="504154"/>
            <a:ext cx="602141" cy="624237"/>
          </a:xfrm>
          <a:prstGeom prst="rect">
            <a:avLst/>
          </a:prstGeom>
        </p:spPr>
      </p:pic>
      <p:sp>
        <p:nvSpPr>
          <p:cNvPr id="3" name="Textplatzhalter 22">
            <a:extLst>
              <a:ext uri="{FF2B5EF4-FFF2-40B4-BE49-F238E27FC236}">
                <a16:creationId xmlns:a16="http://schemas.microsoft.com/office/drawing/2014/main" id="{C4151F5D-907D-DF8D-E0CF-3A26BB2D0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023" y="1093084"/>
            <a:ext cx="7493000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8" name="Inhaltsplatzhalter 24">
            <a:extLst>
              <a:ext uri="{FF2B5EF4-FFF2-40B4-BE49-F238E27FC236}">
                <a16:creationId xmlns:a16="http://schemas.microsoft.com/office/drawing/2014/main" id="{EA295D49-1A45-87D0-B9F0-349E3958F2D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4813" y="618742"/>
            <a:ext cx="7493000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Mont" pitchFamily="2" charset="0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728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2064DC0-A991-0E99-4AB7-4DB5A4CE9EC5}"/>
              </a:ext>
            </a:extLst>
          </p:cNvPr>
          <p:cNvGrpSpPr/>
          <p:nvPr userDrawn="1"/>
        </p:nvGrpSpPr>
        <p:grpSpPr>
          <a:xfrm rot="16200000">
            <a:off x="7239210" y="1905211"/>
            <a:ext cx="6858001" cy="3047580"/>
            <a:chOff x="4238352" y="3875214"/>
            <a:chExt cx="6858001" cy="304758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FE5822-8958-878C-6C99-84EEB8F78746}"/>
                </a:ext>
              </a:extLst>
            </p:cNvPr>
            <p:cNvSpPr/>
            <p:nvPr userDrawn="1"/>
          </p:nvSpPr>
          <p:spPr>
            <a:xfrm>
              <a:off x="4238352" y="3925026"/>
              <a:ext cx="6858001" cy="29977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F0C3840-4BAB-0946-D807-8B6260ECA41A}"/>
                </a:ext>
              </a:extLst>
            </p:cNvPr>
            <p:cNvSpPr/>
            <p:nvPr userDrawn="1"/>
          </p:nvSpPr>
          <p:spPr>
            <a:xfrm>
              <a:off x="4238353" y="3875214"/>
              <a:ext cx="6858000" cy="6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D2B1-880E-1AE4-F603-053D049D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023" y="6369050"/>
            <a:ext cx="2743200" cy="2857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4059F-0D47-9475-B4CE-6D7C81A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9050"/>
            <a:ext cx="4114800" cy="28575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4EDC1-07DD-18EB-22E9-03CEA63E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6565" y="6369050"/>
            <a:ext cx="2030411" cy="2857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00A47628-B692-C94D-A3CA-29536C6DDD2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99ED0C-0CA4-95AE-6020-0EDE99E9E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184835" y="504154"/>
            <a:ext cx="602141" cy="624237"/>
          </a:xfrm>
          <a:prstGeom prst="rect">
            <a:avLst/>
          </a:prstGeom>
        </p:spPr>
      </p:pic>
      <p:sp>
        <p:nvSpPr>
          <p:cNvPr id="3" name="Textplatzhalter 22">
            <a:extLst>
              <a:ext uri="{FF2B5EF4-FFF2-40B4-BE49-F238E27FC236}">
                <a16:creationId xmlns:a16="http://schemas.microsoft.com/office/drawing/2014/main" id="{C4151F5D-907D-DF8D-E0CF-3A26BB2D0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023" y="1093084"/>
            <a:ext cx="7493000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8" name="Inhaltsplatzhalter 24">
            <a:extLst>
              <a:ext uri="{FF2B5EF4-FFF2-40B4-BE49-F238E27FC236}">
                <a16:creationId xmlns:a16="http://schemas.microsoft.com/office/drawing/2014/main" id="{EA295D49-1A45-87D0-B9F0-349E3958F2D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4813" y="618742"/>
            <a:ext cx="7493000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Mont" pitchFamily="2" charset="0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1" name="Bildplatzhalter 28">
            <a:extLst>
              <a:ext uri="{FF2B5EF4-FFF2-40B4-BE49-F238E27FC236}">
                <a16:creationId xmlns:a16="http://schemas.microsoft.com/office/drawing/2014/main" id="{172D4293-7E2A-DDCE-AA9A-4B6BE91B8C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303" y="3023741"/>
            <a:ext cx="1816100" cy="18161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128A02B4-8455-8F3A-1AA9-880A31B81B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82741" y="3253424"/>
            <a:ext cx="4382418" cy="32361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 b="1" i="0">
                <a:latin typeface="Mont" pitchFamily="2" charset="0"/>
              </a:defRPr>
            </a:lvl1pPr>
          </a:lstStyle>
          <a:p>
            <a:pPr lvl="0"/>
            <a:r>
              <a:rPr lang="de-DE"/>
              <a:t>Firstname </a:t>
            </a:r>
            <a:r>
              <a:rPr lang="de-DE" err="1"/>
              <a:t>Lastname</a:t>
            </a:r>
            <a:endParaRPr lang="de-DE"/>
          </a:p>
        </p:txBody>
      </p:sp>
      <p:sp>
        <p:nvSpPr>
          <p:cNvPr id="13" name="Inhaltsplatzhalter 24">
            <a:extLst>
              <a:ext uri="{FF2B5EF4-FFF2-40B4-BE49-F238E27FC236}">
                <a16:creationId xmlns:a16="http://schemas.microsoft.com/office/drawing/2014/main" id="{F0F5FBF0-CA7C-FD34-1B5A-96B7B853A2D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782742" y="3819447"/>
            <a:ext cx="4382417" cy="3236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500" b="0" i="0">
                <a:latin typeface="Mont" pitchFamily="2" charset="0"/>
              </a:defRPr>
            </a:lvl1pPr>
          </a:lstStyle>
          <a:p>
            <a:pPr lvl="0"/>
            <a:r>
              <a:rPr lang="de-DE" err="1"/>
              <a:t>Jobtitle</a:t>
            </a:r>
            <a:endParaRPr lang="de-DE"/>
          </a:p>
        </p:txBody>
      </p:sp>
      <p:sp>
        <p:nvSpPr>
          <p:cNvPr id="14" name="Inhaltsplatzhalter 24">
            <a:extLst>
              <a:ext uri="{FF2B5EF4-FFF2-40B4-BE49-F238E27FC236}">
                <a16:creationId xmlns:a16="http://schemas.microsoft.com/office/drawing/2014/main" id="{D8FD279F-9B17-C2E1-FEA9-E5B90EDC22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782741" y="4341645"/>
            <a:ext cx="4382417" cy="2857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500" b="0" i="0">
                <a:latin typeface="Mont" pitchFamily="2" charset="0"/>
              </a:defRPr>
            </a:lvl1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15" name="Inhaltsplatzhalter 24">
            <a:extLst>
              <a:ext uri="{FF2B5EF4-FFF2-40B4-BE49-F238E27FC236}">
                <a16:creationId xmlns:a16="http://schemas.microsoft.com/office/drawing/2014/main" id="{61A10747-4D52-5392-1FA5-C4F6C38ACFD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782741" y="4728138"/>
            <a:ext cx="4382417" cy="2857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1500" b="0" i="0">
                <a:latin typeface="Mont" pitchFamily="2" charset="0"/>
              </a:defRPr>
            </a:lvl1pPr>
          </a:lstStyle>
          <a:p>
            <a:pPr lvl="0"/>
            <a:r>
              <a:rPr lang="de-DE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7991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682194F-1A25-A535-2E79-44CD075924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3671"/>
            <a:ext cx="5181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03671"/>
            <a:ext cx="5181600" cy="4473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673F17AF-D943-006C-4E25-58CA9B74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91B373-B1EC-067D-845F-5497801E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476640-613E-669A-3056-86390EB2A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A85B3EA-388A-8757-C79F-88E2595B51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F4BBD53-E00B-9307-64DC-CF8FE38C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3940F67D-F257-3735-9975-A0F3D484271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304010E-445B-9B4F-A8D4-8A0CD9930809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FED8F0-B8BB-8275-B99B-1BD96D90F719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5DB3496B-CEFB-F45E-54EA-B34497D79D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1D9C6F76-8C69-1349-42B7-37E9FB52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D7270D5-7630-707C-F58E-5C496235FB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F5112D-330E-6F0B-B489-0705C62B0B7B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3235E647-D8E8-DD90-21CF-C16F759945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F11340B3-19ED-5440-4A1F-608F1BB37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9633EC-B7B1-F650-8748-8AB533136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56A429-E7BB-F884-BFD0-E27CA7F1F0A9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146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4BBD88-A25E-47DA-32E0-39E1EB62F04D}"/>
              </a:ext>
            </a:extLst>
          </p:cNvPr>
          <p:cNvGrpSpPr/>
          <p:nvPr userDrawn="1"/>
        </p:nvGrpSpPr>
        <p:grpSpPr>
          <a:xfrm>
            <a:off x="1" y="0"/>
            <a:ext cx="4020125" cy="6858001"/>
            <a:chOff x="1" y="0"/>
            <a:chExt cx="4020125" cy="685800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FE5822-8958-878C-6C99-84EEB8F78746}"/>
                </a:ext>
              </a:extLst>
            </p:cNvPr>
            <p:cNvSpPr/>
            <p:nvPr userDrawn="1"/>
          </p:nvSpPr>
          <p:spPr>
            <a:xfrm rot="16200000">
              <a:off x="-1449000" y="1449001"/>
              <a:ext cx="6858001" cy="39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F0C3840-4BAB-0946-D807-8B6260ECA41A}"/>
                </a:ext>
              </a:extLst>
            </p:cNvPr>
            <p:cNvSpPr/>
            <p:nvPr userDrawn="1"/>
          </p:nvSpPr>
          <p:spPr>
            <a:xfrm rot="16200000">
              <a:off x="560550" y="3398424"/>
              <a:ext cx="6858000" cy="6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B6FEDA3-DD61-58A8-82E1-CEA69C752D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4813" y="5967264"/>
            <a:ext cx="1524364" cy="27199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D2B1-880E-1AE4-F603-053D049D6BD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405023" y="6369050"/>
            <a:ext cx="2743200" cy="2857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4059F-0D47-9475-B4CE-6D7C81A20D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339850" y="6369050"/>
            <a:ext cx="2786621" cy="28575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4EDC1-07DD-18EB-22E9-03CEA63EB11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756565" y="6369050"/>
            <a:ext cx="2030411" cy="2857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00A47628-B692-C94D-A3CA-29536C6DDD2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AF055064-3AC0-EBEA-D18A-68A22C032136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404813" y="2099807"/>
            <a:ext cx="3240000" cy="3532644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2"/>
                </a:solidFill>
                <a:latin typeface="Mont" pitchFamily="2" charset="0"/>
              </a:defRPr>
            </a:lvl1pPr>
            <a:lvl2pPr>
              <a:defRPr sz="1800" b="0" i="0">
                <a:solidFill>
                  <a:schemeClr val="bg2"/>
                </a:solidFill>
                <a:latin typeface="Mont" pitchFamily="2" charset="0"/>
              </a:defRPr>
            </a:lvl2pPr>
            <a:lvl3pPr>
              <a:defRPr sz="1600" b="0" i="0">
                <a:solidFill>
                  <a:schemeClr val="bg2"/>
                </a:solidFill>
                <a:latin typeface="Mont" pitchFamily="2" charset="0"/>
              </a:defRPr>
            </a:lvl3pPr>
            <a:lvl4pPr>
              <a:defRPr sz="1400" b="0" i="0">
                <a:solidFill>
                  <a:schemeClr val="bg2"/>
                </a:solidFill>
                <a:latin typeface="Mont" pitchFamily="2" charset="0"/>
              </a:defRPr>
            </a:lvl4pPr>
            <a:lvl5pPr>
              <a:defRPr sz="1400" b="0" i="0">
                <a:solidFill>
                  <a:schemeClr val="bg2"/>
                </a:solidFill>
                <a:latin typeface="Mont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75C5F7FD-A14C-9773-0063-447DE13BB140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020127" y="0"/>
            <a:ext cx="8171873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99ED0C-0CA4-95AE-6020-0EDE99E9E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4835" y="504154"/>
            <a:ext cx="602141" cy="624237"/>
          </a:xfrm>
          <a:prstGeom prst="rect">
            <a:avLst/>
          </a:prstGeom>
        </p:spPr>
      </p:pic>
      <p:sp>
        <p:nvSpPr>
          <p:cNvPr id="3" name="Textplatzhalter 22">
            <a:extLst>
              <a:ext uri="{FF2B5EF4-FFF2-40B4-BE49-F238E27FC236}">
                <a16:creationId xmlns:a16="http://schemas.microsoft.com/office/drawing/2014/main" id="{C4151F5D-907D-DF8D-E0CF-3A26BB2D023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5023" y="1093084"/>
            <a:ext cx="3240000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Inhaltsplatzhalter 24">
            <a:extLst>
              <a:ext uri="{FF2B5EF4-FFF2-40B4-BE49-F238E27FC236}">
                <a16:creationId xmlns:a16="http://schemas.microsoft.com/office/drawing/2014/main" id="{EA295D49-1A45-87D0-B9F0-349E3958F2D5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404813" y="618742"/>
            <a:ext cx="3240000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pic>
        <p:nvPicPr>
          <p:cNvPr id="11" name="Grafik 17">
            <a:extLst>
              <a:ext uri="{FF2B5EF4-FFF2-40B4-BE49-F238E27FC236}">
                <a16:creationId xmlns:a16="http://schemas.microsoft.com/office/drawing/2014/main" id="{B38A3FDE-F991-D458-9E7B-5BB6446E91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4835" y="504154"/>
            <a:ext cx="602141" cy="6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67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4BBD88-A25E-47DA-32E0-39E1EB62F04D}"/>
              </a:ext>
            </a:extLst>
          </p:cNvPr>
          <p:cNvGrpSpPr/>
          <p:nvPr userDrawn="1"/>
        </p:nvGrpSpPr>
        <p:grpSpPr>
          <a:xfrm>
            <a:off x="1" y="0"/>
            <a:ext cx="4020125" cy="6858001"/>
            <a:chOff x="1" y="0"/>
            <a:chExt cx="4020125" cy="685800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FE5822-8958-878C-6C99-84EEB8F78746}"/>
                </a:ext>
              </a:extLst>
            </p:cNvPr>
            <p:cNvSpPr/>
            <p:nvPr userDrawn="1"/>
          </p:nvSpPr>
          <p:spPr>
            <a:xfrm rot="16200000">
              <a:off x="-1449000" y="1449001"/>
              <a:ext cx="6858001" cy="39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F0C3840-4BAB-0946-D807-8B6260ECA41A}"/>
                </a:ext>
              </a:extLst>
            </p:cNvPr>
            <p:cNvSpPr/>
            <p:nvPr userDrawn="1"/>
          </p:nvSpPr>
          <p:spPr>
            <a:xfrm rot="16200000">
              <a:off x="560550" y="3398424"/>
              <a:ext cx="6858000" cy="61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B6FEDA3-DD61-58A8-82E1-CEA69C752D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4813" y="5967264"/>
            <a:ext cx="1524364" cy="27199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0D2B1-880E-1AE4-F603-053D049D6BD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405023" y="6369050"/>
            <a:ext cx="2743200" cy="2857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46ED46D3-66E9-8C48-B42E-7959307989BA}" type="datetimeFigureOut">
              <a:rPr lang="de-DE" smtClean="0"/>
              <a:pPr/>
              <a:t>27.05.26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4059F-0D47-9475-B4CE-6D7C81A20D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339850" y="6369050"/>
            <a:ext cx="2786621" cy="28575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Mont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94EDC1-07DD-18EB-22E9-03CEA63EB11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756565" y="6369050"/>
            <a:ext cx="2030411" cy="28575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fld id="{00A47628-B692-C94D-A3CA-29536C6DDD2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AF055064-3AC0-EBEA-D18A-68A22C032136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404813" y="2099807"/>
            <a:ext cx="3240000" cy="3532644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2"/>
                </a:solidFill>
                <a:latin typeface="Mont" pitchFamily="2" charset="0"/>
              </a:defRPr>
            </a:lvl1pPr>
            <a:lvl2pPr>
              <a:defRPr sz="1800" b="0" i="0">
                <a:solidFill>
                  <a:schemeClr val="bg2"/>
                </a:solidFill>
                <a:latin typeface="Mont" pitchFamily="2" charset="0"/>
              </a:defRPr>
            </a:lvl2pPr>
            <a:lvl3pPr>
              <a:defRPr sz="1600" b="0" i="0">
                <a:solidFill>
                  <a:schemeClr val="bg2"/>
                </a:solidFill>
                <a:latin typeface="Mont" pitchFamily="2" charset="0"/>
              </a:defRPr>
            </a:lvl3pPr>
            <a:lvl4pPr>
              <a:defRPr sz="1400" b="0" i="0">
                <a:solidFill>
                  <a:schemeClr val="bg2"/>
                </a:solidFill>
                <a:latin typeface="Mont" pitchFamily="2" charset="0"/>
              </a:defRPr>
            </a:lvl4pPr>
            <a:lvl5pPr>
              <a:defRPr sz="1400" b="0" i="0">
                <a:solidFill>
                  <a:schemeClr val="bg2"/>
                </a:solidFill>
                <a:latin typeface="Mont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75C5F7FD-A14C-9773-0063-447DE13BB140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020127" y="0"/>
            <a:ext cx="8171873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99ED0C-0CA4-95AE-6020-0EDE99E9E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4835" y="504154"/>
            <a:ext cx="602141" cy="624237"/>
          </a:xfrm>
          <a:prstGeom prst="rect">
            <a:avLst/>
          </a:prstGeom>
        </p:spPr>
      </p:pic>
      <p:sp>
        <p:nvSpPr>
          <p:cNvPr id="3" name="Textplatzhalter 22">
            <a:extLst>
              <a:ext uri="{FF2B5EF4-FFF2-40B4-BE49-F238E27FC236}">
                <a16:creationId xmlns:a16="http://schemas.microsoft.com/office/drawing/2014/main" id="{C4151F5D-907D-DF8D-E0CF-3A26BB2D023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5023" y="1093084"/>
            <a:ext cx="3240000" cy="45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Inhaltsplatzhalter 24">
            <a:extLst>
              <a:ext uri="{FF2B5EF4-FFF2-40B4-BE49-F238E27FC236}">
                <a16:creationId xmlns:a16="http://schemas.microsoft.com/office/drawing/2014/main" id="{EA295D49-1A45-87D0-B9F0-349E3958F2D5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404813" y="618742"/>
            <a:ext cx="3240000" cy="32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" pitchFamily="2" charset="0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pic>
        <p:nvPicPr>
          <p:cNvPr id="11" name="Grafik 17">
            <a:extLst>
              <a:ext uri="{FF2B5EF4-FFF2-40B4-BE49-F238E27FC236}">
                <a16:creationId xmlns:a16="http://schemas.microsoft.com/office/drawing/2014/main" id="{B38A3FDE-F991-D458-9E7B-5BB6446E91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4835" y="504154"/>
            <a:ext cx="602141" cy="6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2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190557AD-D3D4-247D-B2C2-1EBC7F35E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1573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38374"/>
            <a:ext cx="5157787" cy="35858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5736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C6941F-AADF-AFCD-4F4F-89FF7E14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A0EF6A7-87A2-E613-D6B1-7F61FB56F9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0E8A78E-6556-7188-2BE7-7E53B4C629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663CD8-CDDB-2AB9-A175-5703E2A99F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B1A6BED-A567-0F5F-E4F7-5148D573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3A94E3C5-EB48-257A-66D8-BD98655E11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FDB45F5-DBE2-E940-8BC8-26672817A89F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CA8C4-F595-1019-A7CA-CF5A6E34938C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A0D4D1-BD18-705F-9DBB-384A75AD3E6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4900" y="2538374"/>
            <a:ext cx="5157787" cy="35858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6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989600-843B-7FFF-F746-652004ABCD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94ED6AE5-ADC0-06FC-B645-1EEAC93E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7D902-93E4-1046-1978-0E55F519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7F7C50-3DE7-9881-C985-4E694D9A1C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04B9417-7127-3D21-DE32-E021A550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32DE8C6E-58A1-56E4-7AD3-388A65F02F3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908C8CC-91A4-1E44-A9A2-ABCC5DF55348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B6950-8CA3-2345-B59B-205ED984AC7A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4BBC3E0D-03EB-358F-FB32-06B8C77A11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F624BC4-6C35-C160-5347-A8959A75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504FFC5-33AF-8384-6AD4-48BA47293A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6995EB-0814-AC8E-3BB6-C85162A36566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EC813AC-FB6F-BCE4-D37F-4A45ABE210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4398"/>
            <a:ext cx="1282578" cy="1257913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B72AE2C-CA4D-2268-B860-8EA90BDB4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E8F0EA-D69B-468D-804F-6D3F6157E0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C299FE-A299-A7FA-3161-E994F8EA2936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3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7680"/>
            <a:ext cx="6172200" cy="46233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A0BEFF55-858B-C000-1E72-8C63AE25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6767247-BC20-373E-9587-DF095C03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3638CD-2045-4A95-8C11-3C87EEBAF6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0DC4808-E0F4-4AD9-EA91-5DD4826D2F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8DC8FC8-1B17-8D9E-E09B-5EEA1C15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FC1A5CC3-5F2C-1231-AD27-1F6396324D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52D76939-7BF1-E849-9F5D-9F37F6445CF1}" type="datetime3">
              <a:rPr lang="en-US" smtClean="0"/>
              <a:t>27 May 2026</a:t>
            </a:fld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DAAC50-D2A5-8B8A-C22D-5E67DCC642A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83DAF9F-C98C-0EFF-34AE-E91620E3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E947A21-22F0-A450-AD87-08E6B8C8E0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FF93073-0CC0-ACEF-A79A-B34283028B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166B00-8634-66B1-E0D3-B79DB67F356F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49BCA611-CD10-3C79-05A8-1173D6009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45A6F11-8045-F1CA-42FF-931656EE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8F34DC3-B191-C982-4BEB-B223DD917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A8ACFA-9397-22C3-533B-46B1B62DDAD9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61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C04D6FC3-A4C3-678F-6DEF-EB4E33686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C430FE-8C9A-7EB2-8EED-62A23A05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50756-376F-84A3-BD86-92DE70D6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FFE608-FA21-8366-27CE-7A87083BF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A8B1721-DDD4-3C9F-3E0D-ECE3DFC6A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BBDC31B-ABA7-24FA-4D0F-0337BB5D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D89AC66-2B09-5977-626F-FD53301415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6591" y="6356350"/>
            <a:ext cx="1667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5B639F2-06C2-C6D6-FE1A-DE91C4A5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8889D7F-37A4-F612-17BB-44FDF7DCA1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A59ABAE-96F6-253A-902A-985A5E3CC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C5C995D-3FD8-4BAB-1D06-F55CAA093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75F63A-60B0-4359-BE06-6DA6407155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C3E9CDE-1DA3-6E70-96DC-2C24AD531D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7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7679"/>
            <a:ext cx="6172200" cy="4623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A6A0A4C-FF24-8C40-6430-E63B0BD3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AD0147C-3A60-582B-942F-F2202623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7680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D395C8-E1C8-7C4F-56E3-03B1BE7E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5942"/>
            <a:ext cx="3932237" cy="3453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F999-21F1-4645-331C-4AF0E97B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517200A2-22FA-B58D-33EB-5BA72772D84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199" y="6356350"/>
            <a:ext cx="1385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FFD2512B-0D45-0045-BD1D-445D61A58D6D}" type="datetime3">
              <a:rPr lang="en-US" smtClean="0"/>
              <a:t>27 May 2026</a:t>
            </a:fld>
            <a:endParaRPr lang="en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DF0898-9FBE-4BF1-D81A-02B8EA6B583F}"/>
              </a:ext>
            </a:extLst>
          </p:cNvPr>
          <p:cNvSpPr/>
          <p:nvPr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2A4F58-743A-9998-EA72-CD8C4BDBE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18F5A03-E42F-1851-5743-3327AAF732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9720B4-2D3D-77B7-4E8F-647BF99515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266E2D1-9873-6F9E-6F9B-5F44E40EDE4E}"/>
              </a:ext>
            </a:extLst>
          </p:cNvPr>
          <p:cNvSpPr txBox="1">
            <a:spLocks/>
          </p:cNvSpPr>
          <p:nvPr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60CF51-0256-141D-85B0-0851C31D64DC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B7088FDE-7935-559E-3F0A-20671873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511508-1F0D-C8B2-3B74-04067313070C}"/>
              </a:ext>
            </a:extLst>
          </p:cNvPr>
          <p:cNvSpPr/>
          <p:nvPr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3C17E7A-23C0-C8E9-4EE5-A4BE08C7DF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F13197-8EF8-A302-BA9E-B6ACA97552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EB97BF5-5BCA-3A10-77F5-70837E186F1A}"/>
              </a:ext>
            </a:extLst>
          </p:cNvPr>
          <p:cNvSpPr txBox="1">
            <a:spLocks/>
          </p:cNvSpPr>
          <p:nvPr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1FAED-C3E3-1491-BE5B-F536DC5024A7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ue and black logo&#10;&#10;Description automatically generated">
            <a:extLst>
              <a:ext uri="{FF2B5EF4-FFF2-40B4-BE49-F238E27FC236}">
                <a16:creationId xmlns:a16="http://schemas.microsoft.com/office/drawing/2014/main" id="{01122724-7C61-3181-D631-8A8A0758B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51406"/>
            <a:ext cx="1256157" cy="33056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6C184ED-3743-3584-3709-B12065D654B6}"/>
              </a:ext>
            </a:extLst>
          </p:cNvPr>
          <p:cNvSpPr/>
          <p:nvPr userDrawn="1"/>
        </p:nvSpPr>
        <p:spPr>
          <a:xfrm>
            <a:off x="2191907" y="7564058"/>
            <a:ext cx="63828" cy="63828"/>
          </a:xfrm>
          <a:prstGeom prst="ellipse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6F76F2B-CB2E-F865-B979-0B929AD3209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681" y="6175939"/>
            <a:ext cx="1330900" cy="7259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C421C69-86BF-8BEC-6CF7-878E14B982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-4398"/>
            <a:ext cx="1282577" cy="1257913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4C54C7F-104B-275A-B5AF-3CFA61A6FAAA}"/>
              </a:ext>
            </a:extLst>
          </p:cNvPr>
          <p:cNvSpPr txBox="1">
            <a:spLocks/>
          </p:cNvSpPr>
          <p:nvPr userDrawn="1"/>
        </p:nvSpPr>
        <p:spPr>
          <a:xfrm>
            <a:off x="564100" y="72308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Kick-off  .  Milan</a:t>
            </a:r>
            <a:endParaRPr lang="en-PT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5B84E0-9204-514B-BFD7-A345E052D81D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55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0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B9BAB00-83FE-0D4B-B222-90328FD16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27FEE-170E-475E-EBD0-8E52668B2E80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0004F1-9B54-AF64-D278-C9A70158DB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188B7B-721C-03C6-FCF3-2407C613F0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22E58A9-AC84-618E-CDEA-91AFB02C620E}"/>
              </a:ext>
            </a:extLst>
          </p:cNvPr>
          <p:cNvSpPr txBox="1">
            <a:spLocks/>
          </p:cNvSpPr>
          <p:nvPr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201534-8A68-2FD3-820C-748F704CF5B5}"/>
              </a:ext>
            </a:extLst>
          </p:cNvPr>
          <p:cNvSpPr txBox="1">
            <a:spLocks/>
          </p:cNvSpPr>
          <p:nvPr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9AB3A3-25A8-F052-78BB-0527011C9C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09F26-4A95-7F9F-C085-FA68957AD638}"/>
              </a:ext>
            </a:extLst>
          </p:cNvPr>
          <p:cNvSpPr txBox="1"/>
          <p:nvPr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02CC940-4F88-237E-9827-FC46D310FB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FAC4255-8360-9E3D-1599-FF815B933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6E98A6-A10F-0BF2-337E-EAEB68C9BCA2}"/>
              </a:ext>
            </a:extLst>
          </p:cNvPr>
          <p:cNvSpPr txBox="1">
            <a:spLocks/>
          </p:cNvSpPr>
          <p:nvPr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CF15996-E472-1127-F8BC-EDA144BF3F65}"/>
              </a:ext>
            </a:extLst>
          </p:cNvPr>
          <p:cNvSpPr txBox="1">
            <a:spLocks/>
          </p:cNvSpPr>
          <p:nvPr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F1F19A1-D323-4EBF-466E-31D654851D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722302" y="96188"/>
            <a:ext cx="9348959" cy="6665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15BBF3-5C08-D00F-0CF7-DF5DAFF0D09F}"/>
              </a:ext>
            </a:extLst>
          </p:cNvPr>
          <p:cNvSpPr txBox="1"/>
          <p:nvPr userDrawn="1"/>
        </p:nvSpPr>
        <p:spPr>
          <a:xfrm>
            <a:off x="582838" y="4060199"/>
            <a:ext cx="2441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Human-Centric AI-Enabled Extended Reality Applications for the Industry 5.0 Era</a:t>
            </a:r>
          </a:p>
          <a:p>
            <a:endParaRPr lang="en-PT">
              <a:solidFill>
                <a:schemeClr val="bg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295FB14-0174-4286-3098-0D98FE418B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3" y="2971792"/>
            <a:ext cx="3527035" cy="91095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3EBB954-6B78-08C6-D7ED-1A915EBCBC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15" y="6327157"/>
            <a:ext cx="1554224" cy="34561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9E483E3-D2E7-5CB5-9F46-E8FC166F0B13}"/>
              </a:ext>
            </a:extLst>
          </p:cNvPr>
          <p:cNvSpPr txBox="1">
            <a:spLocks/>
          </p:cNvSpPr>
          <p:nvPr userDrawn="1"/>
        </p:nvSpPr>
        <p:spPr>
          <a:xfrm>
            <a:off x="5566180" y="2971792"/>
            <a:ext cx="5769931" cy="549645"/>
          </a:xfrm>
          <a:prstGeom prst="rect">
            <a:avLst/>
          </a:prstGeom>
        </p:spPr>
        <p:txBody>
          <a:bodyPr vert="horz" wrap="square" lIns="90000" tIns="4680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98F1479-549D-97B9-F9E2-D3DB932D2FE0}"/>
              </a:ext>
            </a:extLst>
          </p:cNvPr>
          <p:cNvSpPr txBox="1">
            <a:spLocks/>
          </p:cNvSpPr>
          <p:nvPr userDrawn="1"/>
        </p:nvSpPr>
        <p:spPr>
          <a:xfrm>
            <a:off x="5566180" y="3519707"/>
            <a:ext cx="5769931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www.xr50.eu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43469"/>
            <a:ext cx="10515600" cy="3933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3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Meeting @ TRYP – </a:t>
            </a:r>
            <a:r>
              <a:rPr lang="en-GB" dirty="0" err="1"/>
              <a:t>Caparica</a:t>
            </a:r>
            <a:r>
              <a:rPr lang="en-GB" dirty="0"/>
              <a:t>, Portugal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A69D3-BB2C-9D50-28E3-EF05F8364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1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22C47-B805-734C-9B94-3F8896C371F9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72E75B-4604-EF5F-1E40-CACA49246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B60B9-5EE5-9ED2-2E7E-0E0E133F3D8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5D868A-9763-B99E-3790-844D2D5EFE07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C9B914-5AFA-BBC8-67AF-FEFD1B28A087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69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8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43469"/>
            <a:ext cx="10515600" cy="3933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3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Meeting @ Place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A69D3-BB2C-9D50-28E3-EF05F8364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1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22C47-B805-734C-9B94-3F8896C371F9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72E75B-4604-EF5F-1E40-CACA49246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462" y="6356350"/>
            <a:ext cx="45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0D0E-7093-AB4C-A8A4-B255FEBA9FB3}" type="slidenum">
              <a:rPr lang="en-PT" smtClean="0"/>
              <a:t>‹#›</a:t>
            </a:fld>
            <a:endParaRPr lang="en-PT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B60B9-5EE5-9ED2-2E7E-0E0E133F3D8D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5D868A-9763-B99E-3790-844D2D5EFE07}"/>
              </a:ext>
            </a:extLst>
          </p:cNvPr>
          <p:cNvCxnSpPr/>
          <p:nvPr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C9B914-5AFA-BBC8-67AF-FEFD1B28A087}"/>
              </a:ext>
            </a:extLst>
          </p:cNvPr>
          <p:cNvCxnSpPr/>
          <p:nvPr userDrawn="1"/>
        </p:nvCxnSpPr>
        <p:spPr>
          <a:xfrm>
            <a:off x="2321022" y="6445250"/>
            <a:ext cx="0" cy="20320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0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7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8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2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B0C0-AA67-D6B7-AFEB-296FB74B6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6180" y="2730268"/>
            <a:ext cx="5769931" cy="1255323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rgbClr val="8D8A8A"/>
                </a:solidFill>
              </a:rPr>
              <a:t>Webinar</a:t>
            </a:r>
            <a:br>
              <a:rPr lang="en-GB" dirty="0"/>
            </a:br>
            <a:r>
              <a:rPr lang="de-DE" dirty="0"/>
              <a:t>Human </a:t>
            </a:r>
            <a:r>
              <a:rPr lang="de-DE" dirty="0" err="1"/>
              <a:t>Centred</a:t>
            </a:r>
            <a:r>
              <a:rPr lang="de-DE" dirty="0"/>
              <a:t> Remote Maintenance </a:t>
            </a:r>
            <a:br>
              <a:rPr lang="de-DE" dirty="0"/>
            </a:br>
            <a:r>
              <a:rPr lang="de-DE" dirty="0"/>
              <a:t>&amp; Asset Management</a:t>
            </a:r>
            <a:br>
              <a:rPr lang="en-PT"/>
            </a:b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ADC574-873F-0702-9BA4-917966ED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6180" y="1717422"/>
            <a:ext cx="5221563" cy="226784"/>
          </a:xfrm>
        </p:spPr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May 2026</a:t>
            </a:r>
            <a:endParaRPr lang="en-PT" dirty="0"/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D07B6302-2780-46BE-08D9-5FF038B202F2}"/>
              </a:ext>
            </a:extLst>
          </p:cNvPr>
          <p:cNvSpPr txBox="1">
            <a:spLocks/>
          </p:cNvSpPr>
          <p:nvPr/>
        </p:nvSpPr>
        <p:spPr>
          <a:xfrm>
            <a:off x="5566180" y="4771652"/>
            <a:ext cx="5221563" cy="5954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Speakers:</a:t>
            </a:r>
          </a:p>
          <a:p>
            <a:r>
              <a:rPr lang="en-US" dirty="0"/>
              <a:t>Joshua Barbian – SCHMIDT+HAENSCH</a:t>
            </a:r>
          </a:p>
          <a:p>
            <a:r>
              <a:rPr lang="en-US" dirty="0"/>
              <a:t>Mathias Horner - </a:t>
            </a:r>
            <a:r>
              <a:rPr lang="en-US" dirty="0" err="1"/>
              <a:t>Maintastic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10782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D8AD2-5077-827A-96FF-0F6C4D201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C1891E-CD05-3497-9C7A-33992BF85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022" y="1093084"/>
            <a:ext cx="9114291" cy="450850"/>
          </a:xfrm>
        </p:spPr>
        <p:txBody>
          <a:bodyPr/>
          <a:lstStyle/>
          <a:p>
            <a:r>
              <a:rPr lang="de-DE" dirty="0">
                <a:latin typeface="+mj-lt"/>
              </a:rPr>
              <a:t>The AI-</a:t>
            </a:r>
            <a:r>
              <a:rPr lang="de-DE" dirty="0" err="1">
                <a:latin typeface="+mj-lt"/>
              </a:rPr>
              <a:t>powered</a:t>
            </a:r>
            <a:r>
              <a:rPr lang="de-DE" dirty="0">
                <a:latin typeface="+mj-lt"/>
              </a:rPr>
              <a:t> &amp; </a:t>
            </a:r>
            <a:r>
              <a:rPr lang="de-DE" dirty="0" err="1">
                <a:latin typeface="+mj-lt"/>
              </a:rPr>
              <a:t>collaborative</a:t>
            </a:r>
            <a:r>
              <a:rPr lang="de-DE" dirty="0">
                <a:latin typeface="+mj-lt"/>
              </a:rPr>
              <a:t> CMMS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D0D6C-A4EC-9AEF-8CA2-A302281F5D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1"/>
                </a:solidFill>
                <a:latin typeface="+mj-lt"/>
              </a:rPr>
              <a:t>Our</a:t>
            </a:r>
            <a:r>
              <a:rPr lang="de-DE" dirty="0">
                <a:solidFill>
                  <a:schemeClr val="accent1"/>
                </a:solidFill>
                <a:latin typeface="+mj-lt"/>
              </a:rPr>
              <a:t> Solution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5B51C28-0824-F648-5D35-8DE9D71BCDA9}"/>
              </a:ext>
            </a:extLst>
          </p:cNvPr>
          <p:cNvGrpSpPr/>
          <p:nvPr/>
        </p:nvGrpSpPr>
        <p:grpSpPr>
          <a:xfrm>
            <a:off x="7296061" y="3277257"/>
            <a:ext cx="2137580" cy="1209187"/>
            <a:chOff x="526606" y="2131607"/>
            <a:chExt cx="2525486" cy="1428618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F6099ADB-52E7-B625-E6AB-C168BCD0077F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1D72C67-C216-C1CD-F41B-98A1D6D9EAE3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58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Asset Management &amp; Spare Parts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+mn-ea"/>
                <a:cs typeface="Poppins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A73375E-B100-1A96-8BB1-AFE510002B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8BADE3D-346D-0579-7407-BA53EA9F8690}"/>
              </a:ext>
            </a:extLst>
          </p:cNvPr>
          <p:cNvGrpSpPr/>
          <p:nvPr/>
        </p:nvGrpSpPr>
        <p:grpSpPr>
          <a:xfrm>
            <a:off x="7296062" y="1822541"/>
            <a:ext cx="2137580" cy="1209187"/>
            <a:chOff x="526606" y="2131607"/>
            <a:chExt cx="2525486" cy="1428618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66DCAC65-369E-E817-172F-282AE13B5BC3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A41D728-5978-C15D-7C4F-1B9B6450F9C2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58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Ticketing &amp; Work Order Management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7CEEFB5-B0E1-68C6-1B97-30F0FA4324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609ADA4-7DF0-6FA3-1746-58E63071607F}"/>
              </a:ext>
            </a:extLst>
          </p:cNvPr>
          <p:cNvGrpSpPr/>
          <p:nvPr/>
        </p:nvGrpSpPr>
        <p:grpSpPr>
          <a:xfrm>
            <a:off x="9666513" y="4675445"/>
            <a:ext cx="2137580" cy="1209187"/>
            <a:chOff x="526606" y="2131607"/>
            <a:chExt cx="2525486" cy="1428618"/>
          </a:xfrm>
        </p:grpSpPr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36175F64-C1C1-925F-BEBB-295ADCB507EA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4921401-6F9D-7B5B-BA61-CC6F3A801322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34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AI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Agents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516C66F-1146-1E04-495E-64498E8151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C8D12C3-3973-203E-AD36-6BC01EB7D8A2}"/>
              </a:ext>
            </a:extLst>
          </p:cNvPr>
          <p:cNvGrpSpPr/>
          <p:nvPr/>
        </p:nvGrpSpPr>
        <p:grpSpPr>
          <a:xfrm>
            <a:off x="7296061" y="4675445"/>
            <a:ext cx="2137580" cy="1209187"/>
            <a:chOff x="526606" y="2131607"/>
            <a:chExt cx="2525486" cy="1428618"/>
          </a:xfrm>
        </p:grpSpPr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70A4776A-6324-1400-01F2-37756DE3D1AD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9D932D8-35BF-17C3-2D88-00887230A05A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58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Collaboration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with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AR Video and Chats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53C6A6E-B20D-E0E1-513E-F18996B544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5D68837-1593-6253-24E3-069D52BBEF7F}"/>
              </a:ext>
            </a:extLst>
          </p:cNvPr>
          <p:cNvGrpSpPr/>
          <p:nvPr/>
        </p:nvGrpSpPr>
        <p:grpSpPr>
          <a:xfrm>
            <a:off x="9666514" y="1822819"/>
            <a:ext cx="2137580" cy="1209187"/>
            <a:chOff x="526606" y="2131607"/>
            <a:chExt cx="2525486" cy="1428618"/>
          </a:xfrm>
        </p:grpSpPr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79C105BA-BAAC-4775-5E47-0621638B44EE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2844699-2F91-FA3A-1091-E6A561D2AD7E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58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Checklists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&amp;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Instructions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for</a:t>
              </a: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SOPs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1AED5A6-B205-8097-5505-6ABAA6E104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23312FC-4DDD-402C-3CE6-45CB7D6460CF}"/>
              </a:ext>
            </a:extLst>
          </p:cNvPr>
          <p:cNvGrpSpPr/>
          <p:nvPr/>
        </p:nvGrpSpPr>
        <p:grpSpPr>
          <a:xfrm>
            <a:off x="9666514" y="3277535"/>
            <a:ext cx="2137580" cy="1209187"/>
            <a:chOff x="526606" y="2131607"/>
            <a:chExt cx="2525486" cy="1428618"/>
          </a:xfrm>
        </p:grpSpPr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AB8D5646-2E87-03C8-2115-419F061566BB}"/>
                </a:ext>
              </a:extLst>
            </p:cNvPr>
            <p:cNvSpPr/>
            <p:nvPr/>
          </p:nvSpPr>
          <p:spPr>
            <a:xfrm>
              <a:off x="526606" y="2131607"/>
              <a:ext cx="2525486" cy="1428618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D11D989-D86D-DD5B-2ADA-89847C9243C1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Interfaces and </a:t>
              </a:r>
              <a:r>
                <a:rPr kumimoji="0" lang="de-DE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integrations</a:t>
              </a:r>
              <a:endPara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87F6F92-9AC0-CF7D-8E84-6FE024EF35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02506" y="2352755"/>
              <a:ext cx="362311" cy="362311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F54C39B-1D90-526E-F650-22B3B8438E20}"/>
              </a:ext>
            </a:extLst>
          </p:cNvPr>
          <p:cNvGrpSpPr>
            <a:grpSpLocks noChangeAspect="1"/>
          </p:cNvGrpSpPr>
          <p:nvPr/>
        </p:nvGrpSpPr>
        <p:grpSpPr>
          <a:xfrm>
            <a:off x="49201" y="1890385"/>
            <a:ext cx="6089132" cy="3681764"/>
            <a:chOff x="3341818" y="1436689"/>
            <a:chExt cx="8728262" cy="5277501"/>
          </a:xfrm>
        </p:grpSpPr>
        <p:pic>
          <p:nvPicPr>
            <p:cNvPr id="5" name="Grafik 11">
              <a:extLst>
                <a:ext uri="{FF2B5EF4-FFF2-40B4-BE49-F238E27FC236}">
                  <a16:creationId xmlns:a16="http://schemas.microsoft.com/office/drawing/2014/main" id="{307F2994-66F1-76AF-F60A-7B1704C4D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56" t="-2211" r="-1281" b="-2007"/>
            <a:stretch/>
          </p:blipFill>
          <p:spPr>
            <a:xfrm>
              <a:off x="3341818" y="1436689"/>
              <a:ext cx="8728262" cy="52775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7178B2E0-A551-1113-98E0-D6F2DBB42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7075" y="1793873"/>
              <a:ext cx="6837287" cy="4440618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6369E8E-0028-96EC-1E42-72869A0FF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83536"/>
            <a:stretch/>
          </p:blipFill>
          <p:spPr>
            <a:xfrm>
              <a:off x="4307075" y="1793873"/>
              <a:ext cx="1122175" cy="4183416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C4199F7-2230-2B49-E6F8-92B150ECCD83}"/>
              </a:ext>
            </a:extLst>
          </p:cNvPr>
          <p:cNvGrpSpPr>
            <a:grpSpLocks noChangeAspect="1"/>
          </p:cNvGrpSpPr>
          <p:nvPr/>
        </p:nvGrpSpPr>
        <p:grpSpPr>
          <a:xfrm>
            <a:off x="5152682" y="2316382"/>
            <a:ext cx="1826670" cy="3311303"/>
            <a:chOff x="677208" y="1844579"/>
            <a:chExt cx="2484000" cy="4502881"/>
          </a:xfrm>
        </p:grpSpPr>
        <p:pic>
          <p:nvPicPr>
            <p:cNvPr id="35" name="Grafik 34" descr="Ein Bild, das Text, Screenshot, Kommunikationsgerät, Gerät enthält.&#10;&#10;Automatisch generierte Beschreibung">
              <a:extLst>
                <a:ext uri="{FF2B5EF4-FFF2-40B4-BE49-F238E27FC236}">
                  <a16:creationId xmlns:a16="http://schemas.microsoft.com/office/drawing/2014/main" id="{55A0F30B-6D76-8463-DD20-40784C62B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8" y="1844579"/>
              <a:ext cx="2484000" cy="4502881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6FE3C4F-7448-FBC4-0FC1-05BCD71F7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865" y="1950436"/>
              <a:ext cx="2208923" cy="3976062"/>
            </a:xfrm>
            <a:prstGeom prst="roundRect">
              <a:avLst>
                <a:gd name="adj" fmla="val 8324"/>
              </a:avLst>
            </a:prstGeom>
          </p:spPr>
        </p:pic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80CD6B82-9804-5ABE-570F-B1DBEC348622}"/>
                </a:ext>
              </a:extLst>
            </p:cNvPr>
            <p:cNvSpPr/>
            <p:nvPr/>
          </p:nvSpPr>
          <p:spPr>
            <a:xfrm>
              <a:off x="795866" y="5400911"/>
              <a:ext cx="2208922" cy="321164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700B3375-EFF2-63AA-D6E2-811C0AB8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84172"/>
            <a:stretch/>
          </p:blipFill>
          <p:spPr>
            <a:xfrm>
              <a:off x="795865" y="5516447"/>
              <a:ext cx="2208923" cy="629349"/>
            </a:xfrm>
            <a:prstGeom prst="roundRect">
              <a:avLst>
                <a:gd name="adj" fmla="val 2193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53578148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">
            <a:extLst>
              <a:ext uri="{FF2B5EF4-FFF2-40B4-BE49-F238E27FC236}">
                <a16:creationId xmlns:a16="http://schemas.microsoft.com/office/drawing/2014/main" id="{6132D38B-353C-B0B7-615D-B2DEC4BCEB42}"/>
              </a:ext>
            </a:extLst>
          </p:cNvPr>
          <p:cNvSpPr/>
          <p:nvPr/>
        </p:nvSpPr>
        <p:spPr>
          <a:xfrm>
            <a:off x="3480818" y="3904876"/>
            <a:ext cx="3052206" cy="2192197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37A1D9E4-02DA-D118-9842-16114F4F19A6}"/>
              </a:ext>
            </a:extLst>
          </p:cNvPr>
          <p:cNvSpPr/>
          <p:nvPr/>
        </p:nvSpPr>
        <p:spPr>
          <a:xfrm>
            <a:off x="221673" y="3916233"/>
            <a:ext cx="3052206" cy="2192197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7D08F-D3D0-997C-AB65-7494A50D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  <a:endParaRPr lang="LID4096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4A38D1-2AD6-FEAD-A0C7-82F1D6835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11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58B38-BBBA-14B6-4303-A907F274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4CE858-72A4-63C0-51BD-19C8C7AE103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6591" y="6356350"/>
            <a:ext cx="1667230" cy="365125"/>
          </a:xfrm>
        </p:spPr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ACB4CCE-3A9D-0BAE-F304-F793605DE782}"/>
              </a:ext>
            </a:extLst>
          </p:cNvPr>
          <p:cNvSpPr txBox="1"/>
          <p:nvPr/>
        </p:nvSpPr>
        <p:spPr>
          <a:xfrm>
            <a:off x="221673" y="1446480"/>
            <a:ext cx="67669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B2E7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AI + XR change how maintenance knowledge reaches the shopfloor</a:t>
            </a:r>
            <a:endParaRPr lang="en-US" dirty="0"/>
          </a:p>
          <a:p>
            <a:endParaRPr lang="de-DE" sz="1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22D12B-8AF4-B648-04DA-C68F343E7A48}"/>
              </a:ext>
            </a:extLst>
          </p:cNvPr>
          <p:cNvSpPr txBox="1"/>
          <p:nvPr/>
        </p:nvSpPr>
        <p:spPr>
          <a:xfrm>
            <a:off x="221673" y="2289011"/>
            <a:ext cx="6766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71A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Downtime, knowledge gaps, and technical complexity meet directly at the asset. </a:t>
            </a:r>
          </a:p>
          <a:p>
            <a:endParaRPr lang="en-US" dirty="0">
              <a:solidFill>
                <a:srgbClr val="071A33"/>
              </a:solidFill>
              <a:latin typeface="Aptos" pitchFamily="34" charset="0"/>
              <a:ea typeface="Aptos" pitchFamily="34" charset="-122"/>
              <a:cs typeface="Aptos" pitchFamily="34" charset="-120"/>
            </a:endParaRPr>
          </a:p>
          <a:p>
            <a:r>
              <a:rPr lang="en-US" dirty="0">
                <a:solidFill>
                  <a:srgbClr val="071A3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Exactly where teams need fast, trusted guidance.</a:t>
            </a: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825A28E-3C14-2B06-55E1-64A9355F45B3}"/>
              </a:ext>
            </a:extLst>
          </p:cNvPr>
          <p:cNvSpPr/>
          <p:nvPr/>
        </p:nvSpPr>
        <p:spPr>
          <a:xfrm>
            <a:off x="385354" y="4068287"/>
            <a:ext cx="2148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B2E74"/>
                </a:solidFill>
              </a:rPr>
              <a:t>Technology drivers</a:t>
            </a:r>
            <a:endParaRPr lang="en-US" sz="1500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3DF4F5C0-92EB-A019-4A74-BCA3BCE8B934}"/>
              </a:ext>
            </a:extLst>
          </p:cNvPr>
          <p:cNvSpPr/>
          <p:nvPr/>
        </p:nvSpPr>
        <p:spPr>
          <a:xfrm>
            <a:off x="385354" y="4406615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71A33"/>
                </a:solidFill>
              </a:rPr>
              <a:t>AR / VR glasses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071A33"/>
                </a:solidFill>
              </a:rPr>
              <a:t>+ AI assistant</a:t>
            </a:r>
            <a:endParaRPr lang="en-US" sz="2000" dirty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E55AD16F-7724-E1EA-5F93-91E56C9550C4}"/>
              </a:ext>
            </a:extLst>
          </p:cNvPr>
          <p:cNvSpPr/>
          <p:nvPr/>
        </p:nvSpPr>
        <p:spPr>
          <a:xfrm>
            <a:off x="385354" y="5055839"/>
            <a:ext cx="2331720" cy="8046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280" dirty="0">
                <a:solidFill>
                  <a:srgbClr val="5B677A"/>
                </a:solidFill>
              </a:rPr>
              <a:t>Microsoft HoloLens 2 as a practical XR interface for immersive retrofitting, training, and remote collaboration.</a:t>
            </a:r>
            <a:endParaRPr lang="en-US" sz="1280" dirty="0"/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840EC399-0919-F5B7-0E23-1F84C079D9C9}"/>
              </a:ext>
            </a:extLst>
          </p:cNvPr>
          <p:cNvSpPr/>
          <p:nvPr/>
        </p:nvSpPr>
        <p:spPr>
          <a:xfrm>
            <a:off x="3727813" y="4068287"/>
            <a:ext cx="2148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B2E74"/>
                </a:solidFill>
              </a:rPr>
              <a:t>End-user problems</a:t>
            </a:r>
            <a:endParaRPr lang="en-US" sz="150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BD33C6CE-7329-AD71-9BDA-8D12B470C5F2}"/>
              </a:ext>
            </a:extLst>
          </p:cNvPr>
          <p:cNvSpPr/>
          <p:nvPr/>
        </p:nvSpPr>
        <p:spPr>
          <a:xfrm>
            <a:off x="3727813" y="4406615"/>
            <a:ext cx="2331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71A33"/>
                </a:solidFill>
              </a:rPr>
              <a:t>Less time.</a:t>
            </a:r>
            <a:endParaRPr lang="en-US" sz="1850" dirty="0"/>
          </a:p>
          <a:p>
            <a:pPr marL="0" indent="0">
              <a:buNone/>
            </a:pPr>
            <a:r>
              <a:rPr lang="en-US" sz="1850" b="1" dirty="0">
                <a:solidFill>
                  <a:srgbClr val="071A33"/>
                </a:solidFill>
              </a:rPr>
              <a:t>Less expert access.</a:t>
            </a:r>
            <a:endParaRPr lang="en-US" sz="1850" dirty="0"/>
          </a:p>
          <a:p>
            <a:pPr marL="0" indent="0">
              <a:buNone/>
            </a:pPr>
            <a:r>
              <a:rPr lang="en-US" sz="1850" b="1" dirty="0">
                <a:solidFill>
                  <a:srgbClr val="071A33"/>
                </a:solidFill>
              </a:rPr>
              <a:t>More system complexity.</a:t>
            </a:r>
            <a:endParaRPr lang="en-US" sz="185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2844EAA9-C43C-039B-42B4-D3BA852806AB}"/>
              </a:ext>
            </a:extLst>
          </p:cNvPr>
          <p:cNvSpPr/>
          <p:nvPr/>
        </p:nvSpPr>
        <p:spPr>
          <a:xfrm>
            <a:off x="3727813" y="5375879"/>
            <a:ext cx="251460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280" dirty="0">
                <a:solidFill>
                  <a:srgbClr val="5B677A"/>
                </a:solidFill>
              </a:rPr>
              <a:t>Technicians need contextual support without leaving the machine or waiting for the right expert to be on site.</a:t>
            </a:r>
            <a:endParaRPr lang="en-US" sz="1280" dirty="0"/>
          </a:p>
        </p:txBody>
      </p:sp>
      <p:sp>
        <p:nvSpPr>
          <p:cNvPr id="19" name="Shape 10">
            <a:extLst>
              <a:ext uri="{FF2B5EF4-FFF2-40B4-BE49-F238E27FC236}">
                <a16:creationId xmlns:a16="http://schemas.microsoft.com/office/drawing/2014/main" id="{2B794004-C9A4-B94E-4DE1-1F1571A12E24}"/>
              </a:ext>
            </a:extLst>
          </p:cNvPr>
          <p:cNvSpPr/>
          <p:nvPr/>
        </p:nvSpPr>
        <p:spPr>
          <a:xfrm>
            <a:off x="6725267" y="3894550"/>
            <a:ext cx="5081379" cy="2213879"/>
          </a:xfrm>
          <a:prstGeom prst="roundRect">
            <a:avLst>
              <a:gd name="adj" fmla="val 3338"/>
            </a:avLst>
          </a:prstGeom>
          <a:solidFill>
            <a:srgbClr val="EAF3FF"/>
          </a:solidFill>
          <a:ln w="12700">
            <a:solidFill>
              <a:srgbClr val="3D8FE6">
                <a:alpha val="75000"/>
              </a:srgbClr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82465D82-7A7C-FE87-988B-9A95A20A41B8}"/>
              </a:ext>
            </a:extLst>
          </p:cNvPr>
          <p:cNvSpPr/>
          <p:nvPr/>
        </p:nvSpPr>
        <p:spPr>
          <a:xfrm>
            <a:off x="6926435" y="4059143"/>
            <a:ext cx="5303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2E74"/>
                </a:solidFill>
              </a:rPr>
              <a:t>XR-enabled maintenance scenarios</a:t>
            </a:r>
            <a:endParaRPr lang="en-US" sz="1400" dirty="0"/>
          </a:p>
        </p:txBody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96F5B53E-1075-64B9-BCC6-2DFEF53C9325}"/>
              </a:ext>
            </a:extLst>
          </p:cNvPr>
          <p:cNvSpPr/>
          <p:nvPr/>
        </p:nvSpPr>
        <p:spPr>
          <a:xfrm>
            <a:off x="6924366" y="4423066"/>
            <a:ext cx="4683179" cy="162732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r>
              <a:rPr lang="en-US" sz="1350" dirty="0">
                <a:solidFill>
                  <a:srgbClr val="071A33"/>
                </a:solidFill>
              </a:rPr>
              <a:t>•  Immersive retrofitting &amp; training  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71A33"/>
                </a:solidFill>
              </a:rPr>
              <a:t>•  XR video call between remote expert and service technician</a:t>
            </a:r>
          </a:p>
          <a:p>
            <a:r>
              <a:rPr lang="en-US" sz="1350" dirty="0">
                <a:solidFill>
                  <a:srgbClr val="071A33"/>
                </a:solidFill>
              </a:rPr>
              <a:t>•  AI-powered knowledge retrieval and voice-commands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71A33"/>
                </a:solidFill>
              </a:rPr>
              <a:t>•  Guided workflows in the XR environment</a:t>
            </a:r>
            <a:endParaRPr lang="en-US" sz="135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6CF4C2-F1B2-2FA4-4FEB-C1D318CE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315394"/>
            <a:ext cx="4115374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4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D3FF8-44B8-A84C-42D5-0A50C5C851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E2014DB-2FD7-714D-B41F-3F70664AE892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C82BF8-A8C0-FD6D-2A26-362A20FC7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12</a:t>
            </a:fld>
            <a:endParaRPr lang="en-P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CAB7C-BE33-A8CB-E723-8E02E15C50B6}"/>
              </a:ext>
            </a:extLst>
          </p:cNvPr>
          <p:cNvSpPr txBox="1"/>
          <p:nvPr/>
        </p:nvSpPr>
        <p:spPr>
          <a:xfrm>
            <a:off x="221672" y="1690489"/>
            <a:ext cx="1174865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Cases</a:t>
            </a:r>
          </a:p>
          <a:p>
            <a:endParaRPr lang="de-DE" sz="1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 2.1 – Expert Maintenance </a:t>
            </a:r>
            <a:r>
              <a:rPr lang="de-DE" sz="16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Service</a:t>
            </a:r>
          </a:p>
          <a:p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„[…] Virtual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assistance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enable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remote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inspection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an XR </a:t>
            </a:r>
            <a:r>
              <a:rPr lang="de-D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.“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DoA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 2.2 – Immersive Retrofitting</a:t>
            </a:r>
          </a:p>
          <a:p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„[…]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remote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guidance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technicians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performing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retrofitting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.“ –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</a:t>
            </a:r>
            <a:endParaRPr lang="de-DE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de-DE" sz="16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„[…]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technicians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 expert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efficiently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amount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on-site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DE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.“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DoA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KPI‘s</a:t>
            </a:r>
            <a:endParaRPr lang="de-DE" sz="1600" i="1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on-site </a:t>
            </a:r>
            <a:r>
              <a:rPr lang="de-DE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maintenances</a:t>
            </a:r>
            <a:r>
              <a:rPr lang="de-DE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&gt;= 50%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&lt;= 25%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5-scale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technicians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satisfaction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AC9657-A589-573F-73AD-DF13DF07062A}"/>
              </a:ext>
            </a:extLst>
          </p:cNvPr>
          <p:cNvSpPr txBox="1">
            <a:spLocks/>
          </p:cNvSpPr>
          <p:nvPr/>
        </p:nvSpPr>
        <p:spPr>
          <a:xfrm>
            <a:off x="1597794" y="365125"/>
            <a:ext cx="9756006" cy="9683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Pilot #2 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Human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Centered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Remote Maintenance &amp; Asset Management</a:t>
            </a:r>
            <a:endParaRPr lang="en-P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4866F8-1402-85E7-3B7B-BABF5208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</p:spPr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1394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00652779-1CFD-01B6-6FB3-1C17ED6EB9B6}"/>
              </a:ext>
            </a:extLst>
          </p:cNvPr>
          <p:cNvSpPr/>
          <p:nvPr/>
        </p:nvSpPr>
        <p:spPr>
          <a:xfrm>
            <a:off x="79117" y="1515541"/>
            <a:ext cx="12003804" cy="250196"/>
          </a:xfrm>
          <a:prstGeom prst="roundRect">
            <a:avLst/>
          </a:prstGeom>
          <a:solidFill>
            <a:srgbClr val="E6D1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Priority</a:t>
            </a:r>
            <a:r>
              <a:rPr lang="de-DE" dirty="0">
                <a:solidFill>
                  <a:schemeClr val="bg1"/>
                </a:solidFill>
              </a:rPr>
              <a:t> III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D3FF8-44B8-A84C-42D5-0A50C5C851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E2014DB-2FD7-714D-B41F-3F70664AE892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C82BF8-A8C0-FD6D-2A26-362A20FC7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13</a:t>
            </a:fld>
            <a:endParaRPr lang="en-PT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D9FE8DC6-B0B4-8AA6-9951-AD2FCAC1BA7E}"/>
              </a:ext>
            </a:extLst>
          </p:cNvPr>
          <p:cNvSpPr/>
          <p:nvPr/>
        </p:nvSpPr>
        <p:spPr>
          <a:xfrm>
            <a:off x="6226626" y="1856266"/>
            <a:ext cx="5856295" cy="4481033"/>
          </a:xfrm>
          <a:prstGeom prst="roundRect">
            <a:avLst>
              <a:gd name="adj" fmla="val 782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A0009DC-DA0F-017A-7E57-57EC1DD4C16F}"/>
              </a:ext>
            </a:extLst>
          </p:cNvPr>
          <p:cNvSpPr/>
          <p:nvPr/>
        </p:nvSpPr>
        <p:spPr>
          <a:xfrm>
            <a:off x="3154570" y="1856266"/>
            <a:ext cx="2982824" cy="4481033"/>
          </a:xfrm>
          <a:prstGeom prst="roundRect">
            <a:avLst>
              <a:gd name="adj" fmla="val 1131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B47570-31DC-CD9F-4386-174C168491E3}"/>
              </a:ext>
            </a:extLst>
          </p:cNvPr>
          <p:cNvSpPr txBox="1"/>
          <p:nvPr/>
        </p:nvSpPr>
        <p:spPr>
          <a:xfrm>
            <a:off x="3176710" y="5093654"/>
            <a:ext cx="296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Service </a:t>
            </a:r>
            <a:r>
              <a:rPr lang="de-DE" sz="1600" dirty="0" err="1">
                <a:solidFill>
                  <a:schemeClr val="accent2"/>
                </a:solidFill>
              </a:rPr>
              <a:t>Technician</a:t>
            </a:r>
            <a:r>
              <a:rPr lang="de-DE" sz="1600" dirty="0">
                <a:solidFill>
                  <a:schemeClr val="accent2"/>
                </a:solidFill>
              </a:rPr>
              <a:t> Expert</a:t>
            </a:r>
            <a:br>
              <a:rPr lang="de-DE" sz="1600" dirty="0">
                <a:solidFill>
                  <a:srgbClr val="0281C5"/>
                </a:solidFill>
              </a:rPr>
            </a:b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&gt; 5 </a:t>
            </a:r>
            <a:r>
              <a:rPr lang="de-DE" sz="1200" dirty="0" err="1"/>
              <a:t>years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service</a:t>
            </a:r>
            <a:r>
              <a:rPr lang="de-DE" sz="1200" dirty="0"/>
              <a:t> </a:t>
            </a:r>
            <a:r>
              <a:rPr lang="de-DE" sz="1200" dirty="0" err="1"/>
              <a:t>experience</a:t>
            </a: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 err="1"/>
              <a:t>Located</a:t>
            </a:r>
            <a:r>
              <a:rPr lang="de-DE" sz="1200" dirty="0"/>
              <a:t> in Headquarter </a:t>
            </a:r>
            <a:r>
              <a:rPr lang="de-DE" sz="1200" dirty="0" err="1"/>
              <a:t>or</a:t>
            </a:r>
            <a:r>
              <a:rPr lang="de-DE" sz="1200" dirty="0"/>
              <a:t> Service Hub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Works on </a:t>
            </a:r>
            <a:r>
              <a:rPr lang="de-DE" sz="1200" dirty="0" err="1"/>
              <a:t>desk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desktop</a:t>
            </a:r>
            <a:r>
              <a:rPr lang="de-DE" sz="1200" dirty="0"/>
              <a:t> </a:t>
            </a:r>
            <a:r>
              <a:rPr lang="de-DE" sz="1200" dirty="0" err="1"/>
              <a:t>computer</a:t>
            </a:r>
            <a:endParaRPr lang="de-DE" sz="1200" dirty="0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7B872E3B-BA7E-00BB-A06D-BD5EF6E0A130}"/>
              </a:ext>
            </a:extLst>
          </p:cNvPr>
          <p:cNvSpPr/>
          <p:nvPr/>
        </p:nvSpPr>
        <p:spPr>
          <a:xfrm>
            <a:off x="3369593" y="1980806"/>
            <a:ext cx="2552777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2"/>
                </a:solidFill>
              </a:rPr>
              <a:t>Assistance </a:t>
            </a:r>
            <a:br>
              <a:rPr lang="de-DE" b="1" dirty="0">
                <a:solidFill>
                  <a:schemeClr val="accent2"/>
                </a:solidFill>
              </a:rPr>
            </a:br>
            <a:r>
              <a:rPr lang="de-DE" b="1" dirty="0">
                <a:solidFill>
                  <a:schemeClr val="accent2"/>
                </a:solidFill>
              </a:rPr>
              <a:t>Provider &amp; </a:t>
            </a:r>
            <a:r>
              <a:rPr lang="de-DE" b="1" dirty="0" err="1">
                <a:solidFill>
                  <a:schemeClr val="accent2"/>
                </a:solidFill>
              </a:rPr>
              <a:t>Recipient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ED8A45F-F75E-D64C-A8FB-688A49224534}"/>
              </a:ext>
            </a:extLst>
          </p:cNvPr>
          <p:cNvSpPr/>
          <p:nvPr/>
        </p:nvSpPr>
        <p:spPr>
          <a:xfrm>
            <a:off x="6841586" y="1978817"/>
            <a:ext cx="4870357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2"/>
                </a:solidFill>
              </a:rPr>
              <a:t>Assistance </a:t>
            </a:r>
            <a:r>
              <a:rPr lang="de-DE" b="1" dirty="0" err="1">
                <a:solidFill>
                  <a:schemeClr val="accent2"/>
                </a:solidFill>
              </a:rPr>
              <a:t>Recipients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1099BAF-CD70-422A-8315-89F3AB5C7E2F}"/>
              </a:ext>
            </a:extLst>
          </p:cNvPr>
          <p:cNvSpPr txBox="1"/>
          <p:nvPr/>
        </p:nvSpPr>
        <p:spPr>
          <a:xfrm>
            <a:off x="6214783" y="5090805"/>
            <a:ext cx="307167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Field Service </a:t>
            </a:r>
            <a:r>
              <a:rPr lang="de-DE" sz="1600" dirty="0" err="1">
                <a:solidFill>
                  <a:schemeClr val="accent2"/>
                </a:solidFill>
              </a:rPr>
              <a:t>Technician</a:t>
            </a:r>
            <a:endParaRPr lang="de-DE" sz="1600" dirty="0">
              <a:solidFill>
                <a:schemeClr val="accent2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S+H Service </a:t>
            </a:r>
            <a:r>
              <a:rPr lang="de-DE" sz="1200" dirty="0" err="1"/>
              <a:t>Employee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S+H Partner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Works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field</a:t>
            </a:r>
            <a:r>
              <a:rPr lang="de-DE" sz="1200" dirty="0"/>
              <a:t> (on </a:t>
            </a:r>
            <a:r>
              <a:rPr lang="de-DE" sz="1200" dirty="0" err="1"/>
              <a:t>site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asset</a:t>
            </a:r>
            <a:r>
              <a:rPr lang="de-DE" sz="1200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Works </a:t>
            </a:r>
            <a:r>
              <a:rPr lang="de-DE" sz="1200" dirty="0" err="1"/>
              <a:t>with</a:t>
            </a:r>
            <a:r>
              <a:rPr lang="de-DE" sz="1200" dirty="0"/>
              <a:t> mobile </a:t>
            </a:r>
            <a:r>
              <a:rPr lang="de-DE" sz="1200" dirty="0" err="1"/>
              <a:t>devices</a:t>
            </a:r>
            <a:br>
              <a:rPr lang="de-DE" sz="1200" dirty="0"/>
            </a:br>
            <a:r>
              <a:rPr lang="de-DE" sz="1100" dirty="0"/>
              <a:t>(e.g. </a:t>
            </a:r>
            <a:r>
              <a:rPr lang="de-DE" sz="1100" dirty="0" err="1"/>
              <a:t>laptop</a:t>
            </a:r>
            <a:r>
              <a:rPr lang="de-DE" sz="1100" dirty="0"/>
              <a:t>, </a:t>
            </a:r>
            <a:r>
              <a:rPr lang="de-DE" sz="1100" dirty="0" err="1"/>
              <a:t>tablet</a:t>
            </a:r>
            <a:r>
              <a:rPr lang="de-DE" sz="1100" dirty="0"/>
              <a:t>, </a:t>
            </a:r>
            <a:r>
              <a:rPr lang="de-DE" sz="1100" dirty="0" err="1"/>
              <a:t>smartphone</a:t>
            </a:r>
            <a:r>
              <a:rPr lang="de-DE" sz="1100" dirty="0"/>
              <a:t>, </a:t>
            </a:r>
            <a:r>
              <a:rPr lang="de-DE" sz="1100" dirty="0" err="1"/>
              <a:t>smartglasses</a:t>
            </a:r>
            <a:r>
              <a:rPr lang="de-DE" sz="1100" dirty="0"/>
              <a:t>)</a:t>
            </a:r>
            <a:endParaRPr 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B8515FC-D931-4C68-3E20-C2A120F8BEFB}"/>
              </a:ext>
            </a:extLst>
          </p:cNvPr>
          <p:cNvSpPr txBox="1"/>
          <p:nvPr/>
        </p:nvSpPr>
        <p:spPr>
          <a:xfrm>
            <a:off x="9154773" y="5113888"/>
            <a:ext cx="3083216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Equipment Operator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 err="1"/>
              <a:t>Employee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customer</a:t>
            </a: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Works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laboratory</a:t>
            </a:r>
            <a:r>
              <a:rPr lang="de-DE" sz="1200" dirty="0"/>
              <a:t> (on </a:t>
            </a:r>
            <a:r>
              <a:rPr lang="de-DE" sz="1200" dirty="0" err="1"/>
              <a:t>site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asset</a:t>
            </a:r>
            <a:r>
              <a:rPr lang="de-DE" sz="1200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/>
              <a:t>Works </a:t>
            </a:r>
            <a:r>
              <a:rPr lang="de-DE" sz="1200" dirty="0" err="1"/>
              <a:t>with</a:t>
            </a:r>
            <a:r>
              <a:rPr lang="de-DE" sz="1200" dirty="0"/>
              <a:t> mobile and </a:t>
            </a:r>
            <a:r>
              <a:rPr lang="de-DE" sz="1200" dirty="0" err="1"/>
              <a:t>desktop</a:t>
            </a:r>
            <a:r>
              <a:rPr lang="de-DE" sz="1200" dirty="0"/>
              <a:t> </a:t>
            </a:r>
            <a:r>
              <a:rPr lang="de-DE" sz="1200" dirty="0" err="1"/>
              <a:t>devices</a:t>
            </a:r>
            <a:br>
              <a:rPr lang="de-DE" sz="1200" dirty="0"/>
            </a:br>
            <a:r>
              <a:rPr lang="de-DE" sz="1100" dirty="0"/>
              <a:t>(e.g. </a:t>
            </a:r>
            <a:r>
              <a:rPr lang="de-DE" sz="1100" dirty="0" err="1"/>
              <a:t>laptop</a:t>
            </a:r>
            <a:r>
              <a:rPr lang="de-DE" sz="1100" dirty="0"/>
              <a:t>, PC, </a:t>
            </a:r>
            <a:r>
              <a:rPr lang="de-DE" sz="1100" dirty="0" err="1"/>
              <a:t>tablet</a:t>
            </a:r>
            <a:r>
              <a:rPr lang="de-DE" sz="1100" dirty="0"/>
              <a:t>, </a:t>
            </a:r>
            <a:r>
              <a:rPr lang="de-DE" sz="1100" dirty="0" err="1"/>
              <a:t>smartphone</a:t>
            </a:r>
            <a:r>
              <a:rPr lang="de-DE" sz="1100" dirty="0"/>
              <a:t>)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4FB5A96-644A-4C4C-E8A2-7F5763FA1521}"/>
              </a:ext>
            </a:extLst>
          </p:cNvPr>
          <p:cNvCxnSpPr>
            <a:cxnSpLocks/>
          </p:cNvCxnSpPr>
          <p:nvPr/>
        </p:nvCxnSpPr>
        <p:spPr>
          <a:xfrm>
            <a:off x="9214965" y="2754566"/>
            <a:ext cx="0" cy="34576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17F299B1-8E76-C123-8E2C-C1DD81B2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997" y="2835761"/>
            <a:ext cx="2188110" cy="218811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45D0B0-843F-BCE4-47D2-74CFB674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32" y="2791617"/>
            <a:ext cx="2270699" cy="22706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357FDFE-B938-E8E8-5D37-CC048543E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475" y="2877116"/>
            <a:ext cx="2185200" cy="2185200"/>
          </a:xfrm>
          <a:prstGeom prst="rect">
            <a:avLst/>
          </a:prstGeom>
        </p:spPr>
      </p:pic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51D0FE7C-380B-38B5-ACDC-19897C9CE2EA}"/>
              </a:ext>
            </a:extLst>
          </p:cNvPr>
          <p:cNvSpPr/>
          <p:nvPr/>
        </p:nvSpPr>
        <p:spPr>
          <a:xfrm>
            <a:off x="81237" y="1856266"/>
            <a:ext cx="2982824" cy="4481033"/>
          </a:xfrm>
          <a:prstGeom prst="roundRect">
            <a:avLst>
              <a:gd name="adj" fmla="val 1131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75B569-3A4B-6711-D619-6D2B6D48D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1" y="2988187"/>
            <a:ext cx="1963057" cy="196305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1765A35-8D00-DAE2-545A-ABE5B8978B55}"/>
              </a:ext>
            </a:extLst>
          </p:cNvPr>
          <p:cNvSpPr txBox="1"/>
          <p:nvPr/>
        </p:nvSpPr>
        <p:spPr>
          <a:xfrm>
            <a:off x="103377" y="5093654"/>
            <a:ext cx="296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AI Co-Pilot</a:t>
            </a:r>
            <a:br>
              <a:rPr lang="de-DE" sz="1600" dirty="0">
                <a:solidFill>
                  <a:srgbClr val="0281C5"/>
                </a:solidFill>
              </a:rPr>
            </a:b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access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all </a:t>
            </a:r>
            <a:r>
              <a:rPr lang="de-DE" sz="1200" dirty="0" err="1"/>
              <a:t>service</a:t>
            </a:r>
            <a:r>
              <a:rPr lang="de-DE" sz="1200" dirty="0"/>
              <a:t> </a:t>
            </a:r>
            <a:r>
              <a:rPr lang="de-DE" sz="1200" dirty="0" err="1"/>
              <a:t>documentation</a:t>
            </a:r>
            <a:endParaRPr lang="de-DE" sz="1200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 err="1"/>
              <a:t>Provides</a:t>
            </a:r>
            <a:r>
              <a:rPr lang="de-DE" sz="1200" dirty="0"/>
              <a:t> </a:t>
            </a:r>
            <a:r>
              <a:rPr lang="de-DE" sz="1200" dirty="0" err="1"/>
              <a:t>assistance</a:t>
            </a:r>
            <a:r>
              <a:rPr lang="de-DE" sz="1200" dirty="0"/>
              <a:t> 24/7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200" dirty="0" err="1"/>
              <a:t>Communicates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all </a:t>
            </a:r>
            <a:r>
              <a:rPr lang="de-DE" sz="1200" dirty="0" err="1"/>
              <a:t>kind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devices</a:t>
            </a:r>
            <a:endParaRPr lang="de-DE" sz="1200" dirty="0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96A2ADAE-8828-AFD5-AD70-60FC18DF02CB}"/>
              </a:ext>
            </a:extLst>
          </p:cNvPr>
          <p:cNvSpPr/>
          <p:nvPr/>
        </p:nvSpPr>
        <p:spPr>
          <a:xfrm>
            <a:off x="296260" y="1980806"/>
            <a:ext cx="2552777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2"/>
                </a:solidFill>
              </a:rPr>
              <a:t>Assistance Provider</a:t>
            </a: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130A1B82-473C-CAAB-79B1-CD175FCFF32D}"/>
              </a:ext>
            </a:extLst>
          </p:cNvPr>
          <p:cNvSpPr/>
          <p:nvPr/>
        </p:nvSpPr>
        <p:spPr>
          <a:xfrm>
            <a:off x="3154570" y="887579"/>
            <a:ext cx="6060395" cy="259721"/>
          </a:xfrm>
          <a:prstGeom prst="roundRect">
            <a:avLst/>
          </a:prstGeom>
          <a:solidFill>
            <a:srgbClr val="C3C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Priority</a:t>
            </a:r>
            <a:r>
              <a:rPr lang="de-DE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56E94AAC-A4DB-4F19-6FC8-A90F6D8AE6EA}"/>
              </a:ext>
            </a:extLst>
          </p:cNvPr>
          <p:cNvSpPr/>
          <p:nvPr/>
        </p:nvSpPr>
        <p:spPr>
          <a:xfrm>
            <a:off x="79117" y="1206322"/>
            <a:ext cx="9133728" cy="250196"/>
          </a:xfrm>
          <a:prstGeom prst="roundRect">
            <a:avLst/>
          </a:prstGeom>
          <a:solidFill>
            <a:srgbClr val="EAF2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Priority</a:t>
            </a:r>
            <a:r>
              <a:rPr lang="de-DE" dirty="0">
                <a:solidFill>
                  <a:schemeClr val="bg1"/>
                </a:solidFill>
              </a:rPr>
              <a:t> II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0775A42-D632-1CD7-25AC-7C9D95F05829}"/>
              </a:ext>
            </a:extLst>
          </p:cNvPr>
          <p:cNvSpPr txBox="1">
            <a:spLocks/>
          </p:cNvSpPr>
          <p:nvPr/>
        </p:nvSpPr>
        <p:spPr>
          <a:xfrm>
            <a:off x="3006436" y="365125"/>
            <a:ext cx="8347364" cy="9683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Pilot #2 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Personas</a:t>
            </a:r>
            <a:endParaRPr lang="en-PT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4E1C9FA2-9D93-686D-B19A-877782E9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</p:spPr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76298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12786-B470-5AC7-26E4-21568B89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AI Assistant</a:t>
            </a:r>
            <a:br>
              <a:rPr lang="de-DE" dirty="0"/>
            </a:br>
            <a:r>
              <a:rPr lang="de-DE" dirty="0" err="1"/>
              <a:t>ChatBot</a:t>
            </a:r>
            <a:r>
              <a:rPr lang="de-DE" dirty="0"/>
              <a:t> Interface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CF6265-D1CC-EAA4-B162-E2778CD5B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14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2CB72C-9AC0-0E73-6229-D1B5754A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5984F0-C1B6-52CA-72C6-990ED24C89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46949E-942D-45E0-0530-00645534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1333500"/>
            <a:ext cx="5887549" cy="3098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8E1A30-B0C7-70DB-9BFC-BF2395EB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878" y="2096429"/>
            <a:ext cx="5445922" cy="3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C2D53564-867F-C34F-3702-A3796EFE2BDF}"/>
              </a:ext>
            </a:extLst>
          </p:cNvPr>
          <p:cNvSpPr/>
          <p:nvPr/>
        </p:nvSpPr>
        <p:spPr>
          <a:xfrm>
            <a:off x="9281160" y="1600200"/>
            <a:ext cx="265176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1FA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2AAAE1-46FF-DB21-043D-D0AB06C1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Technology drivers behind the AI Assistant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A0E821-2FE3-51B9-800F-A28F904AC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15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CE97B7-FB1F-1647-5527-7B4FA463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365ECA-02B7-3FA4-450B-CD1F7A0B41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0858CE9-39BE-0FD5-51CE-89852C5D48F4}"/>
              </a:ext>
            </a:extLst>
          </p:cNvPr>
          <p:cNvSpPr/>
          <p:nvPr/>
        </p:nvSpPr>
        <p:spPr>
          <a:xfrm>
            <a:off x="640080" y="1600200"/>
            <a:ext cx="265176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1FA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63A3332-5F2C-C447-491B-2BF4CEFD92A8}"/>
              </a:ext>
            </a:extLst>
          </p:cNvPr>
          <p:cNvSpPr txBox="1"/>
          <p:nvPr/>
        </p:nvSpPr>
        <p:spPr>
          <a:xfrm>
            <a:off x="804671" y="1728216"/>
            <a:ext cx="2322576" cy="118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Understands technician intent, summarizes context,, and generates concise next-step explanations.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8D69FF4-F36B-D354-0A10-874F80EEE784}"/>
              </a:ext>
            </a:extLst>
          </p:cNvPr>
          <p:cNvSpPr/>
          <p:nvPr/>
        </p:nvSpPr>
        <p:spPr>
          <a:xfrm>
            <a:off x="3520440" y="1600200"/>
            <a:ext cx="265176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1FA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7C38F85-8974-CEC9-6039-7F6A781DA4BB}"/>
              </a:ext>
            </a:extLst>
          </p:cNvPr>
          <p:cNvSpPr txBox="1"/>
          <p:nvPr/>
        </p:nvSpPr>
        <p:spPr>
          <a:xfrm>
            <a:off x="3685032" y="1728216"/>
            <a:ext cx="232257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Retrieves </a:t>
            </a:r>
            <a:r>
              <a:rPr lang="de-DE" sz="1320" dirty="0" err="1">
                <a:solidFill>
                  <a:srgbClr val="D4E2F0"/>
                </a:solidFill>
                <a:latin typeface="Aptos"/>
              </a:rPr>
              <a:t>grounded</a:t>
            </a:r>
            <a:r>
              <a:rPr lang="de-DE" sz="1320" dirty="0">
                <a:solidFill>
                  <a:srgbClr val="D4E2F0"/>
                </a:solidFill>
                <a:latin typeface="Aptos"/>
              </a:rPr>
              <a:t> </a:t>
            </a:r>
            <a:r>
              <a:rPr lang="de-DE" sz="1320" dirty="0" err="1">
                <a:solidFill>
                  <a:srgbClr val="D4E2F0"/>
                </a:solidFill>
                <a:latin typeface="Aptos"/>
              </a:rPr>
              <a:t>information</a:t>
            </a: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and known fixes before the assistant answers.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290AFB4A-6FDE-9A52-0770-9146F32A4C57}"/>
              </a:ext>
            </a:extLst>
          </p:cNvPr>
          <p:cNvSpPr/>
          <p:nvPr/>
        </p:nvSpPr>
        <p:spPr>
          <a:xfrm>
            <a:off x="6400800" y="1600200"/>
            <a:ext cx="265176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1FA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8908383-7ED2-0C70-9A80-BE1BFEC0D4F8}"/>
              </a:ext>
            </a:extLst>
          </p:cNvPr>
          <p:cNvSpPr txBox="1"/>
          <p:nvPr/>
        </p:nvSpPr>
        <p:spPr>
          <a:xfrm>
            <a:off x="6565392" y="1728216"/>
            <a:ext cx="232257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Speech-to-Text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Converts </a:t>
            </a:r>
            <a:r>
              <a:rPr kumimoji="0" lang="de-DE" sz="1320" b="0" i="0" u="none" strike="noStrike" kern="1200" cap="none" spc="0" normalizeH="0" baseline="0" noProof="0" dirty="0" err="1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voice</a:t>
            </a: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into text so technicians can work hands-free at the asset.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1894C38-4100-42F5-1343-CABB2417A9DA}"/>
              </a:ext>
            </a:extLst>
          </p:cNvPr>
          <p:cNvSpPr txBox="1"/>
          <p:nvPr/>
        </p:nvSpPr>
        <p:spPr>
          <a:xfrm>
            <a:off x="9445752" y="1728216"/>
            <a:ext cx="2322576" cy="116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Text-to-Speech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Speaks the response back while the same answer is printed on the interface for traceability.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CB9F82E-D3FE-0503-170E-AB1605BB7DCE}"/>
              </a:ext>
            </a:extLst>
          </p:cNvPr>
          <p:cNvSpPr txBox="1"/>
          <p:nvPr/>
        </p:nvSpPr>
        <p:spPr>
          <a:xfrm>
            <a:off x="1209294" y="3840481"/>
            <a:ext cx="17373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>
                <a:solidFill>
                  <a:srgbClr val="FFFFFF"/>
                </a:solidFill>
                <a:latin typeface="Aptos"/>
              </a:defRPr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Technician speaks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16C129E-8F30-5F95-6003-8E7BDB838296}"/>
              </a:ext>
            </a:extLst>
          </p:cNvPr>
          <p:cNvSpPr txBox="1"/>
          <p:nvPr/>
        </p:nvSpPr>
        <p:spPr>
          <a:xfrm>
            <a:off x="3252614" y="4011879"/>
            <a:ext cx="17373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>
                <a:solidFill>
                  <a:srgbClr val="FFFFFF"/>
                </a:solidFill>
                <a:latin typeface="Aptos"/>
              </a:defRPr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STT transcript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E1863B3-F3E1-5C3D-2CC2-5D564D214204}"/>
              </a:ext>
            </a:extLst>
          </p:cNvPr>
          <p:cNvSpPr txBox="1"/>
          <p:nvPr/>
        </p:nvSpPr>
        <p:spPr>
          <a:xfrm>
            <a:off x="5106742" y="4043883"/>
            <a:ext cx="17373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>
                <a:solidFill>
                  <a:srgbClr val="FFFFFF"/>
                </a:solidFill>
                <a:latin typeface="Aptos"/>
              </a:defRPr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LLM + RAG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B69C93C8-B760-8532-33EA-397578FCC609}"/>
              </a:ext>
            </a:extLst>
          </p:cNvPr>
          <p:cNvSpPr txBox="1"/>
          <p:nvPr/>
        </p:nvSpPr>
        <p:spPr>
          <a:xfrm>
            <a:off x="7150062" y="4042646"/>
            <a:ext cx="17373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>
                <a:solidFill>
                  <a:srgbClr val="FFFFFF"/>
                </a:solidFill>
                <a:latin typeface="Aptos"/>
              </a:defRPr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Answer + actions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5464F9D-0CF6-D51D-E994-8A353C3CBB68}"/>
              </a:ext>
            </a:extLst>
          </p:cNvPr>
          <p:cNvSpPr txBox="1"/>
          <p:nvPr/>
        </p:nvSpPr>
        <p:spPr>
          <a:xfrm>
            <a:off x="9204696" y="4022262"/>
            <a:ext cx="17373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>
                <a:solidFill>
                  <a:srgbClr val="FFFFFF"/>
                </a:solidFill>
                <a:latin typeface="Aptos"/>
              </a:defRPr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Voice + text UI</a:t>
            </a:r>
          </a:p>
        </p:txBody>
      </p:sp>
      <p:sp>
        <p:nvSpPr>
          <p:cNvPr id="20" name="Oval 16">
            <a:extLst>
              <a:ext uri="{FF2B5EF4-FFF2-40B4-BE49-F238E27FC236}">
                <a16:creationId xmlns:a16="http://schemas.microsoft.com/office/drawing/2014/main" id="{30365066-7677-3A07-C19F-41D55BC11D48}"/>
              </a:ext>
            </a:extLst>
          </p:cNvPr>
          <p:cNvSpPr/>
          <p:nvPr/>
        </p:nvSpPr>
        <p:spPr>
          <a:xfrm>
            <a:off x="1885950" y="4438637"/>
            <a:ext cx="384048" cy="3840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1" name="Oval 17">
            <a:extLst>
              <a:ext uri="{FF2B5EF4-FFF2-40B4-BE49-F238E27FC236}">
                <a16:creationId xmlns:a16="http://schemas.microsoft.com/office/drawing/2014/main" id="{E193CB5E-649E-B622-C18F-573E6C8D3C58}"/>
              </a:ext>
            </a:extLst>
          </p:cNvPr>
          <p:cNvSpPr/>
          <p:nvPr/>
        </p:nvSpPr>
        <p:spPr>
          <a:xfrm>
            <a:off x="3806190" y="4438637"/>
            <a:ext cx="384048" cy="3840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Oval 18">
            <a:extLst>
              <a:ext uri="{FF2B5EF4-FFF2-40B4-BE49-F238E27FC236}">
                <a16:creationId xmlns:a16="http://schemas.microsoft.com/office/drawing/2014/main" id="{89D3F372-C648-6390-CFF6-CC04FEDB6A4E}"/>
              </a:ext>
            </a:extLst>
          </p:cNvPr>
          <p:cNvSpPr/>
          <p:nvPr/>
        </p:nvSpPr>
        <p:spPr>
          <a:xfrm>
            <a:off x="5817870" y="4438637"/>
            <a:ext cx="384048" cy="3840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3" name="Oval 19">
            <a:extLst>
              <a:ext uri="{FF2B5EF4-FFF2-40B4-BE49-F238E27FC236}">
                <a16:creationId xmlns:a16="http://schemas.microsoft.com/office/drawing/2014/main" id="{48C3C255-5EA5-C4AE-2102-222C65D271EA}"/>
              </a:ext>
            </a:extLst>
          </p:cNvPr>
          <p:cNvSpPr/>
          <p:nvPr/>
        </p:nvSpPr>
        <p:spPr>
          <a:xfrm>
            <a:off x="7783830" y="4438637"/>
            <a:ext cx="384048" cy="3840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0DFF0E86-2E67-89F9-A2E8-503716F11566}"/>
              </a:ext>
            </a:extLst>
          </p:cNvPr>
          <p:cNvSpPr/>
          <p:nvPr/>
        </p:nvSpPr>
        <p:spPr>
          <a:xfrm>
            <a:off x="9886950" y="4438637"/>
            <a:ext cx="384048" cy="3840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5" name="Right Arrow 21">
            <a:extLst>
              <a:ext uri="{FF2B5EF4-FFF2-40B4-BE49-F238E27FC236}">
                <a16:creationId xmlns:a16="http://schemas.microsoft.com/office/drawing/2014/main" id="{EF3F8486-9D57-3EBE-F390-F40DC76AF546}"/>
              </a:ext>
            </a:extLst>
          </p:cNvPr>
          <p:cNvSpPr/>
          <p:nvPr/>
        </p:nvSpPr>
        <p:spPr>
          <a:xfrm>
            <a:off x="2269998" y="4511789"/>
            <a:ext cx="109728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6" name="Right Arrow 22">
            <a:extLst>
              <a:ext uri="{FF2B5EF4-FFF2-40B4-BE49-F238E27FC236}">
                <a16:creationId xmlns:a16="http://schemas.microsoft.com/office/drawing/2014/main" id="{A958F71C-3A9C-4159-29F4-341B9C8EBD2E}"/>
              </a:ext>
            </a:extLst>
          </p:cNvPr>
          <p:cNvSpPr/>
          <p:nvPr/>
        </p:nvSpPr>
        <p:spPr>
          <a:xfrm>
            <a:off x="4190237" y="4511789"/>
            <a:ext cx="109728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7" name="Right Arrow 23">
            <a:extLst>
              <a:ext uri="{FF2B5EF4-FFF2-40B4-BE49-F238E27FC236}">
                <a16:creationId xmlns:a16="http://schemas.microsoft.com/office/drawing/2014/main" id="{38A46193-9A54-591F-0600-420D84B0982C}"/>
              </a:ext>
            </a:extLst>
          </p:cNvPr>
          <p:cNvSpPr/>
          <p:nvPr/>
        </p:nvSpPr>
        <p:spPr>
          <a:xfrm>
            <a:off x="6201918" y="4511789"/>
            <a:ext cx="109728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8" name="Right Arrow 24">
            <a:extLst>
              <a:ext uri="{FF2B5EF4-FFF2-40B4-BE49-F238E27FC236}">
                <a16:creationId xmlns:a16="http://schemas.microsoft.com/office/drawing/2014/main" id="{AFB37ECC-EE19-91A8-940E-80570A3FA0E6}"/>
              </a:ext>
            </a:extLst>
          </p:cNvPr>
          <p:cNvSpPr/>
          <p:nvPr/>
        </p:nvSpPr>
        <p:spPr>
          <a:xfrm>
            <a:off x="8167877" y="4511789"/>
            <a:ext cx="109728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16106CF0-F581-715F-BCAE-FAD43E7376FB}"/>
              </a:ext>
            </a:extLst>
          </p:cNvPr>
          <p:cNvSpPr txBox="1"/>
          <p:nvPr/>
        </p:nvSpPr>
        <p:spPr>
          <a:xfrm>
            <a:off x="1469352" y="5672238"/>
            <a:ext cx="1033272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E6F1FF"/>
                </a:solidFill>
                <a:latin typeface="Aptos"/>
              </a:defRPr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This creates accessibility, documentation, and auditability while keeping the technician in control.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0B9DA46-E5BB-A2B7-E147-01E65B7E2B52}"/>
              </a:ext>
            </a:extLst>
          </p:cNvPr>
          <p:cNvSpPr/>
          <p:nvPr/>
        </p:nvSpPr>
        <p:spPr>
          <a:xfrm>
            <a:off x="382856" y="1378506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  <a:endParaRPr lang="LID4096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0500D6C-2095-E1ED-547E-1FFB3232579F}"/>
              </a:ext>
            </a:extLst>
          </p:cNvPr>
          <p:cNvSpPr/>
          <p:nvPr/>
        </p:nvSpPr>
        <p:spPr>
          <a:xfrm>
            <a:off x="3338746" y="1367401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  <a:endParaRPr lang="LID4096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F0C0847-B9B6-DEA0-BB80-B0EE1CBA615B}"/>
              </a:ext>
            </a:extLst>
          </p:cNvPr>
          <p:cNvSpPr/>
          <p:nvPr/>
        </p:nvSpPr>
        <p:spPr>
          <a:xfrm>
            <a:off x="6224023" y="1388698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  <a:endParaRPr lang="LID4096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CB9CDC7-D799-0693-9097-38D353163BA6}"/>
              </a:ext>
            </a:extLst>
          </p:cNvPr>
          <p:cNvSpPr/>
          <p:nvPr/>
        </p:nvSpPr>
        <p:spPr>
          <a:xfrm>
            <a:off x="9106235" y="1367401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04438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AD23A-3880-6106-706D-8EE92A6B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2">
                    <a:lumMod val="10000"/>
                  </a:schemeClr>
                </a:solidFill>
                <a:latin typeface="Aptos"/>
              </a:rPr>
              <a:t>Explainability increases trust</a:t>
            </a:r>
            <a:br>
              <a:rPr lang="en-GB" sz="2400" b="1" dirty="0">
                <a:solidFill>
                  <a:schemeClr val="accent2"/>
                </a:solidFill>
                <a:latin typeface="Aptos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latin typeface="Aptos"/>
              </a:rPr>
              <a:t>Black-box models</a:t>
            </a:r>
            <a:endParaRPr lang="LID4096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6A26FB-35E1-A75B-C5E4-4731DAFB4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16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19C48D-2287-12AC-E87E-19DF25E3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0185BE-4797-F3F4-6A41-945B8F17D52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7E37D21-90BD-327C-0657-70F323B3F71E}"/>
              </a:ext>
            </a:extLst>
          </p:cNvPr>
          <p:cNvSpPr/>
          <p:nvPr/>
        </p:nvSpPr>
        <p:spPr>
          <a:xfrm>
            <a:off x="556591" y="2196700"/>
            <a:ext cx="361188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FF67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25254ED-8DB8-EE4A-BB15-6FF55BB23CE9}"/>
              </a:ext>
            </a:extLst>
          </p:cNvPr>
          <p:cNvSpPr txBox="1"/>
          <p:nvPr/>
        </p:nvSpPr>
        <p:spPr>
          <a:xfrm>
            <a:off x="721182" y="2324716"/>
            <a:ext cx="328269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Black-box risk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LLMs may sound confident while missing context, using outdated sources, or hallucinating a procedure.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1F278A9-3026-0298-EB49-43C97E5DA355}"/>
              </a:ext>
            </a:extLst>
          </p:cNvPr>
          <p:cNvSpPr/>
          <p:nvPr/>
        </p:nvSpPr>
        <p:spPr>
          <a:xfrm>
            <a:off x="4397071" y="2196700"/>
            <a:ext cx="361188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FFC4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114349D-14F6-5BF0-F4FA-4D52B3378894}"/>
              </a:ext>
            </a:extLst>
          </p:cNvPr>
          <p:cNvSpPr txBox="1"/>
          <p:nvPr/>
        </p:nvSpPr>
        <p:spPr>
          <a:xfrm>
            <a:off x="4561663" y="2324716"/>
            <a:ext cx="328269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Explainable output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Use source-grounded explanations: </a:t>
            </a:r>
            <a:endParaRPr kumimoji="0" lang="de-DE" sz="1320" b="0" i="0" u="none" strike="noStrike" kern="1200" cap="none" spc="0" normalizeH="0" baseline="0" noProof="0" dirty="0">
              <a:ln>
                <a:noFill/>
              </a:ln>
              <a:solidFill>
                <a:srgbClr val="D4E2F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cite the manual, ticket, checklist, or asset history behind the answer.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494FB3EC-E042-2797-9B11-2EEE271C545B}"/>
              </a:ext>
            </a:extLst>
          </p:cNvPr>
          <p:cNvSpPr/>
          <p:nvPr/>
        </p:nvSpPr>
        <p:spPr>
          <a:xfrm>
            <a:off x="8237551" y="2196700"/>
            <a:ext cx="3611880" cy="1417320"/>
          </a:xfrm>
          <a:prstGeom prst="roundRect">
            <a:avLst/>
          </a:prstGeom>
          <a:solidFill>
            <a:srgbClr val="0B2339"/>
          </a:solidFill>
          <a:ln w="15240">
            <a:solidFill>
              <a:srgbClr val="5BD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7F3F13E-0106-E2D7-0195-E8950FB27100}"/>
              </a:ext>
            </a:extLst>
          </p:cNvPr>
          <p:cNvSpPr txBox="1"/>
          <p:nvPr/>
        </p:nvSpPr>
        <p:spPr>
          <a:xfrm>
            <a:off x="8402143" y="2324716"/>
            <a:ext cx="3282696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Human approval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rgbClr val="FFFFFF"/>
                </a:solidFill>
                <a:latin typeface="Aptos"/>
              </a:defRPr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>
                <a:solidFill>
                  <a:srgbClr val="D4E2F0"/>
                </a:solidFill>
                <a:latin typeface="Aptos"/>
              </a:defRPr>
            </a:pPr>
            <a:r>
              <a:rPr kumimoji="0" lang="de-DE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</a:t>
            </a:r>
            <a:r>
              <a:rPr kumimoji="0" sz="1320" b="0" i="0" u="none" strike="noStrike" kern="1200" cap="none" spc="0" normalizeH="0" baseline="0" noProof="0" dirty="0">
                <a:ln>
                  <a:noFill/>
                </a:ln>
                <a:solidFill>
                  <a:srgbClr val="D4E2F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how uncertainty, and keep technician or expert approval explicit before operational changes.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B1E5F0D-4C81-823C-164E-EF363EDE9484}"/>
              </a:ext>
            </a:extLst>
          </p:cNvPr>
          <p:cNvSpPr txBox="1"/>
          <p:nvPr/>
        </p:nvSpPr>
        <p:spPr>
          <a:xfrm>
            <a:off x="1730503" y="1543485"/>
            <a:ext cx="1078992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>
                <a:solidFill>
                  <a:srgbClr val="AECAE3"/>
                </a:solidFill>
                <a:latin typeface="Aptos"/>
              </a:defRPr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For maintenance, a fluent answer is not enough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. T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 assistant must show </a:t>
            </a:r>
            <a:r>
              <a:rPr kumimoji="0" sz="15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why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it recommends something.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55C05F63-E8EA-D924-2090-6AAF457FE5BF}"/>
              </a:ext>
            </a:extLst>
          </p:cNvPr>
          <p:cNvSpPr txBox="1"/>
          <p:nvPr/>
        </p:nvSpPr>
        <p:spPr>
          <a:xfrm>
            <a:off x="556591" y="4114186"/>
            <a:ext cx="457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>
                <a:solidFill>
                  <a:srgbClr val="FFFFFF"/>
                </a:solidFill>
                <a:latin typeface="Aptos"/>
              </a:defRPr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Trust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paradigm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569E591-D929-810B-7B29-13BC9BC8B58E}"/>
              </a:ext>
            </a:extLst>
          </p:cNvPr>
          <p:cNvSpPr txBox="1"/>
          <p:nvPr/>
        </p:nvSpPr>
        <p:spPr>
          <a:xfrm>
            <a:off x="3071517" y="4114186"/>
            <a:ext cx="79044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E6F1FF"/>
                </a:solidFill>
                <a:latin typeface="Aptos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Do not ask technicians to trust the AI because it sounds confident.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E6F1FF"/>
                </a:solidFill>
                <a:latin typeface="Aptos"/>
              </a:defRPr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E6F1FF"/>
                </a:solidFill>
                <a:latin typeface="Aptos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Let them trust the system because it shows sources, assumptions, limits, and approval points.</a:t>
            </a:r>
          </a:p>
        </p:txBody>
      </p:sp>
    </p:spTree>
    <p:extLst>
      <p:ext uri="{BB962C8B-B14F-4D97-AF65-F5344CB8AC3E}">
        <p14:creationId xmlns:p14="http://schemas.microsoft.com/office/powerpoint/2010/main" val="147629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85C8-981A-2525-D64D-04FADB4FF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52745A-F5D2-833A-9A36-3FA3B0B7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968375"/>
          </a:xfrm>
        </p:spPr>
        <p:txBody>
          <a:bodyPr/>
          <a:lstStyle/>
          <a:p>
            <a:r>
              <a:rPr lang="en-US" dirty="0"/>
              <a:t>Demo</a:t>
            </a:r>
            <a:endParaRPr lang="en-PT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D10AEC8-250B-2AF5-5F80-48648BFD8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78574"/>
            <a:ext cx="2743200" cy="365125"/>
          </a:xfrm>
        </p:spPr>
        <p:txBody>
          <a:bodyPr/>
          <a:lstStyle/>
          <a:p>
            <a:fld id="{4D5FCE42-FB69-443B-ACE4-506186A8508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C3BB3B0-496E-AAC0-99C9-64F838B3512B}"/>
              </a:ext>
            </a:extLst>
          </p:cNvPr>
          <p:cNvSpPr txBox="1">
            <a:spLocks/>
          </p:cNvSpPr>
          <p:nvPr/>
        </p:nvSpPr>
        <p:spPr>
          <a:xfrm>
            <a:off x="4724400" y="6378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5FCE42-FB69-443B-ACE4-506186A85081}" type="slidenum">
              <a:rPr lang="en-GB" smtClean="0"/>
              <a:pPr/>
              <a:t>17</a:t>
            </a:fld>
            <a:endParaRPr lang="en-GB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4BCD2A3-A024-BD01-BE22-BADB9B654FDD}"/>
              </a:ext>
            </a:extLst>
          </p:cNvPr>
          <p:cNvGrpSpPr/>
          <p:nvPr/>
        </p:nvGrpSpPr>
        <p:grpSpPr>
          <a:xfrm>
            <a:off x="4537910" y="1870910"/>
            <a:ext cx="3116179" cy="3116179"/>
            <a:chOff x="4537910" y="1870910"/>
            <a:chExt cx="3116179" cy="311617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5225AC0-38CE-62C9-3E76-C4B704D0A706}"/>
                </a:ext>
              </a:extLst>
            </p:cNvPr>
            <p:cNvSpPr/>
            <p:nvPr/>
          </p:nvSpPr>
          <p:spPr>
            <a:xfrm>
              <a:off x="4537910" y="1870910"/>
              <a:ext cx="3116179" cy="3116179"/>
            </a:xfrm>
            <a:prstGeom prst="ellipse">
              <a:avLst/>
            </a:prstGeom>
            <a:solidFill>
              <a:srgbClr val="A15691">
                <a:alpha val="5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4CD8C4-F3D2-61EF-9C94-3BC3F1A47812}"/>
                </a:ext>
              </a:extLst>
            </p:cNvPr>
            <p:cNvSpPr/>
            <p:nvPr/>
          </p:nvSpPr>
          <p:spPr>
            <a:xfrm>
              <a:off x="4945981" y="2284996"/>
              <a:ext cx="2288005" cy="228800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Dreieck 6">
              <a:extLst>
                <a:ext uri="{FF2B5EF4-FFF2-40B4-BE49-F238E27FC236}">
                  <a16:creationId xmlns:a16="http://schemas.microsoft.com/office/drawing/2014/main" id="{8C65417B-0318-306D-2CE4-13FBA87B3D41}"/>
                </a:ext>
              </a:extLst>
            </p:cNvPr>
            <p:cNvSpPr/>
            <p:nvPr/>
          </p:nvSpPr>
          <p:spPr>
            <a:xfrm rot="5400000">
              <a:off x="5488407" y="2959829"/>
              <a:ext cx="1395663" cy="938340"/>
            </a:xfrm>
            <a:prstGeom prst="triangle">
              <a:avLst/>
            </a:prstGeom>
            <a:solidFill>
              <a:srgbClr val="A15691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16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59ABA-C8FD-738E-E0C2-3010CFED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1322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High-value AI-Assistant use cases in maintenance</a:t>
            </a:r>
            <a:br>
              <a:rPr lang="en-US" sz="2400" b="1" dirty="0">
                <a:solidFill>
                  <a:srgbClr val="1322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</a:br>
            <a:r>
              <a:rPr lang="en-US" sz="2400" dirty="0">
                <a:solidFill>
                  <a:srgbClr val="8091A2"/>
                </a:solidFill>
              </a:rPr>
              <a:t>Where conversational AI creates practical value first</a:t>
            </a:r>
            <a:br>
              <a:rPr lang="en-US" sz="2400" dirty="0"/>
            </a:br>
            <a:br>
              <a:rPr lang="en-US" sz="2400" dirty="0"/>
            </a:br>
            <a:endParaRPr lang="LID4096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295F52-8754-4A8D-09E6-A958E5C42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18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319FBF-7E9E-DCFC-FCD3-54BEFF85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82FF64-DDE4-DA0A-CC28-EA505BE69A1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47E6F60-1AF5-5821-C79A-8529C2D239BC}"/>
              </a:ext>
            </a:extLst>
          </p:cNvPr>
          <p:cNvSpPr/>
          <p:nvPr/>
        </p:nvSpPr>
        <p:spPr>
          <a:xfrm>
            <a:off x="746760" y="1495697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1</a:t>
            </a:r>
            <a:endParaRPr lang="en-US" sz="14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8418FB6D-4689-83AF-94DB-AA0FC26439C1}"/>
              </a:ext>
            </a:extLst>
          </p:cNvPr>
          <p:cNvSpPr/>
          <p:nvPr/>
        </p:nvSpPr>
        <p:spPr>
          <a:xfrm>
            <a:off x="1249680" y="1477409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Voice-to-ticket</a:t>
            </a:r>
            <a:endParaRPr lang="en-US" sz="15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318D6559-241A-05FF-1EDA-50ADB33BA4B3}"/>
              </a:ext>
            </a:extLst>
          </p:cNvPr>
          <p:cNvSpPr/>
          <p:nvPr/>
        </p:nvSpPr>
        <p:spPr>
          <a:xfrm>
            <a:off x="1249680" y="1788305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Capture faults hands-free </a:t>
            </a:r>
            <a:endParaRPr lang="en-US" sz="12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AC0F1C3-85C9-9D7A-CBD3-6F262B01F6A0}"/>
              </a:ext>
            </a:extLst>
          </p:cNvPr>
          <p:cNvSpPr/>
          <p:nvPr/>
        </p:nvSpPr>
        <p:spPr>
          <a:xfrm>
            <a:off x="6324600" y="1495697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2</a:t>
            </a:r>
            <a:endParaRPr lang="en-US" sz="14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12028D48-59FC-8834-4EFF-963BD942AC3F}"/>
              </a:ext>
            </a:extLst>
          </p:cNvPr>
          <p:cNvSpPr/>
          <p:nvPr/>
        </p:nvSpPr>
        <p:spPr>
          <a:xfrm>
            <a:off x="6827520" y="1477409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Troubleshooting guide</a:t>
            </a:r>
            <a:endParaRPr lang="en-US" sz="15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27EDF9E4-685D-1DE5-F052-E55CCBAC5263}"/>
              </a:ext>
            </a:extLst>
          </p:cNvPr>
          <p:cNvSpPr/>
          <p:nvPr/>
        </p:nvSpPr>
        <p:spPr>
          <a:xfrm>
            <a:off x="6827520" y="1843169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Ask follow-up questions, retrieve manuals, and suggest next checks.</a:t>
            </a:r>
            <a:endParaRPr lang="en-US" sz="120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D9428F1D-F402-6B24-3C56-EE9113FA58E7}"/>
              </a:ext>
            </a:extLst>
          </p:cNvPr>
          <p:cNvSpPr/>
          <p:nvPr/>
        </p:nvSpPr>
        <p:spPr>
          <a:xfrm>
            <a:off x="746760" y="3068465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3</a:t>
            </a:r>
            <a:endParaRPr lang="en-US" sz="140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C919DA0D-73C2-885B-7C4E-DAEC80484362}"/>
              </a:ext>
            </a:extLst>
          </p:cNvPr>
          <p:cNvSpPr/>
          <p:nvPr/>
        </p:nvSpPr>
        <p:spPr>
          <a:xfrm>
            <a:off x="1249680" y="3050177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Knowledge assistant</a:t>
            </a:r>
            <a:endParaRPr lang="en-US" sz="1500" dirty="0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4AA9E077-ABF9-CB26-38C7-BA1CB7C5F0A9}"/>
              </a:ext>
            </a:extLst>
          </p:cNvPr>
          <p:cNvSpPr/>
          <p:nvPr/>
        </p:nvSpPr>
        <p:spPr>
          <a:xfrm>
            <a:off x="1249680" y="3415937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Summarize previous tickets and known</a:t>
            </a:r>
            <a:endParaRPr lang="en-US" sz="1200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478402CC-58BC-9FE5-8F40-253D1766528D}"/>
              </a:ext>
            </a:extLst>
          </p:cNvPr>
          <p:cNvSpPr/>
          <p:nvPr/>
        </p:nvSpPr>
        <p:spPr>
          <a:xfrm>
            <a:off x="6324600" y="3068465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4</a:t>
            </a:r>
            <a:endParaRPr lang="en-US" sz="1400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F51C1CF2-DA95-EE30-A939-934ADB6229D6}"/>
              </a:ext>
            </a:extLst>
          </p:cNvPr>
          <p:cNvSpPr/>
          <p:nvPr/>
        </p:nvSpPr>
        <p:spPr>
          <a:xfrm>
            <a:off x="6827520" y="3050177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Remote expert handoff</a:t>
            </a:r>
            <a:endParaRPr lang="en-US" sz="1500" dirty="0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7453A88F-322A-8B00-D22D-F3233855438C}"/>
              </a:ext>
            </a:extLst>
          </p:cNvPr>
          <p:cNvSpPr/>
          <p:nvPr/>
        </p:nvSpPr>
        <p:spPr>
          <a:xfrm>
            <a:off x="6827520" y="3415937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Prepare a clean case package before escalating to a specialist.</a:t>
            </a:r>
            <a:endParaRPr lang="en-US" sz="1200" dirty="0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03EDD964-E21F-3307-E669-570D7D4F12FA}"/>
              </a:ext>
            </a:extLst>
          </p:cNvPr>
          <p:cNvSpPr/>
          <p:nvPr/>
        </p:nvSpPr>
        <p:spPr>
          <a:xfrm>
            <a:off x="746760" y="4641233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5</a:t>
            </a:r>
            <a:endParaRPr lang="en-US" sz="1400" dirty="0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211F8D83-3BAA-B547-BE30-E57020D7DBD6}"/>
              </a:ext>
            </a:extLst>
          </p:cNvPr>
          <p:cNvSpPr/>
          <p:nvPr/>
        </p:nvSpPr>
        <p:spPr>
          <a:xfrm>
            <a:off x="1249680" y="4622945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Workflow  generation</a:t>
            </a:r>
            <a:endParaRPr lang="en-US" sz="1500" dirty="0"/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E13665B4-BE88-6530-A94A-9A8C47C1374F}"/>
              </a:ext>
            </a:extLst>
          </p:cNvPr>
          <p:cNvSpPr/>
          <p:nvPr/>
        </p:nvSpPr>
        <p:spPr>
          <a:xfrm>
            <a:off x="1249680" y="4988705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Draft task lists or inspection steps from validated documentation.</a:t>
            </a:r>
            <a:endParaRPr lang="en-US" sz="1200" dirty="0"/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06E24093-777E-E443-867D-C865F7FFEB4D}"/>
              </a:ext>
            </a:extLst>
          </p:cNvPr>
          <p:cNvSpPr/>
          <p:nvPr/>
        </p:nvSpPr>
        <p:spPr>
          <a:xfrm>
            <a:off x="6324600" y="4641233"/>
            <a:ext cx="320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6B3AC"/>
                </a:solidFill>
              </a:rPr>
              <a:t>6</a:t>
            </a:r>
            <a:endParaRPr lang="en-US" sz="1400" dirty="0"/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CA861EA0-40AA-01EC-FAA7-EBAFAE567ADC}"/>
              </a:ext>
            </a:extLst>
          </p:cNvPr>
          <p:cNvSpPr/>
          <p:nvPr/>
        </p:nvSpPr>
        <p:spPr>
          <a:xfrm>
            <a:off x="6827520" y="4622945"/>
            <a:ext cx="4297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32238"/>
                </a:solidFill>
              </a:rPr>
              <a:t>After-action documentation</a:t>
            </a:r>
            <a:endParaRPr lang="en-US" sz="1500" dirty="0"/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2D47FECE-6DC0-BCC6-4691-85E94EE608D7}"/>
              </a:ext>
            </a:extLst>
          </p:cNvPr>
          <p:cNvSpPr/>
          <p:nvPr/>
        </p:nvSpPr>
        <p:spPr>
          <a:xfrm>
            <a:off x="6827520" y="4988705"/>
            <a:ext cx="4526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536271"/>
                </a:solidFill>
              </a:rPr>
              <a:t>Turn technician notes into clean history entries and learnings.</a:t>
            </a:r>
            <a:endParaRPr lang="en-US" sz="12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2CCAD6D-FC10-C44E-CBB3-7F76E486AFED}"/>
              </a:ext>
            </a:extLst>
          </p:cNvPr>
          <p:cNvSpPr/>
          <p:nvPr/>
        </p:nvSpPr>
        <p:spPr>
          <a:xfrm>
            <a:off x="584893" y="1384779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  <a:endParaRPr lang="LID4096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734CF9-54A8-7F62-B5BD-2F0D131592F2}"/>
              </a:ext>
            </a:extLst>
          </p:cNvPr>
          <p:cNvSpPr/>
          <p:nvPr/>
        </p:nvSpPr>
        <p:spPr>
          <a:xfrm>
            <a:off x="584894" y="2953592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  <a:endParaRPr lang="LID4096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B102069-B3C3-33FD-A212-BCA780A1D4CC}"/>
              </a:ext>
            </a:extLst>
          </p:cNvPr>
          <p:cNvSpPr/>
          <p:nvPr/>
        </p:nvSpPr>
        <p:spPr>
          <a:xfrm>
            <a:off x="580978" y="4482100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  <a:endParaRPr lang="LID4096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40B3ED-3DD0-5404-DD6F-FE5BCA02F5B5}"/>
              </a:ext>
            </a:extLst>
          </p:cNvPr>
          <p:cNvSpPr/>
          <p:nvPr/>
        </p:nvSpPr>
        <p:spPr>
          <a:xfrm>
            <a:off x="6096000" y="1348203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  <a:endParaRPr lang="LID4096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0E82BDA-FE23-372F-B08D-50698612BE04}"/>
              </a:ext>
            </a:extLst>
          </p:cNvPr>
          <p:cNvSpPr/>
          <p:nvPr/>
        </p:nvSpPr>
        <p:spPr>
          <a:xfrm>
            <a:off x="6130197" y="2962736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5</a:t>
            </a:r>
            <a:endParaRPr lang="LID4096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C78641E-DE87-0CAC-474E-E9E46FD6C3FC}"/>
              </a:ext>
            </a:extLst>
          </p:cNvPr>
          <p:cNvSpPr/>
          <p:nvPr/>
        </p:nvSpPr>
        <p:spPr>
          <a:xfrm>
            <a:off x="6130196" y="4493739"/>
            <a:ext cx="514443" cy="5144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66005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73ED3-AD30-D0BB-F302-39C9E27A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1322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Reference architecture</a:t>
            </a:r>
            <a:br>
              <a:rPr lang="en-US" sz="2400" dirty="0"/>
            </a:br>
            <a:r>
              <a:rPr lang="en-US" sz="2400" dirty="0">
                <a:solidFill>
                  <a:srgbClr val="8091A2"/>
                </a:solidFill>
              </a:rPr>
              <a:t>Keep AI grounded in trusted maintenance data</a:t>
            </a:r>
            <a:br>
              <a:rPr lang="en-US" sz="2400" dirty="0"/>
            </a:br>
            <a:endParaRPr lang="LID4096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71B2E4-5F3A-02A3-BABE-746897678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19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70AD3C-90A2-2A42-437D-343D604F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513C7A-68CB-A0B1-E0E8-A3FFEAE670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05E15913-6B6D-A4A5-7C68-104F50085788}"/>
              </a:ext>
            </a:extLst>
          </p:cNvPr>
          <p:cNvSpPr/>
          <p:nvPr/>
        </p:nvSpPr>
        <p:spPr>
          <a:xfrm>
            <a:off x="680361" y="2192927"/>
            <a:ext cx="2377440" cy="274320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027A14C2-6FEF-42B4-F8D1-A90FC6E49580}"/>
              </a:ext>
            </a:extLst>
          </p:cNvPr>
          <p:cNvSpPr/>
          <p:nvPr/>
        </p:nvSpPr>
        <p:spPr>
          <a:xfrm>
            <a:off x="817521" y="2467247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32238"/>
                </a:solidFill>
              </a:rPr>
              <a:t>Technician interface</a:t>
            </a:r>
            <a:endParaRPr lang="en-US" sz="1400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AE7338D0-1EA5-23F2-AF4F-D849E80F2A4A}"/>
              </a:ext>
            </a:extLst>
          </p:cNvPr>
          <p:cNvSpPr/>
          <p:nvPr/>
        </p:nvSpPr>
        <p:spPr>
          <a:xfrm>
            <a:off x="908961" y="3107327"/>
            <a:ext cx="192024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Mobile app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Voice input</a:t>
            </a:r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QR/NFC asset entry</a:t>
            </a:r>
            <a:endParaRPr lang="en-US" sz="110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D0BA9125-4711-18A0-247E-6B7F6A7DFE4A}"/>
              </a:ext>
            </a:extLst>
          </p:cNvPr>
          <p:cNvSpPr/>
          <p:nvPr/>
        </p:nvSpPr>
        <p:spPr>
          <a:xfrm>
            <a:off x="3167529" y="3317639"/>
            <a:ext cx="320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16B3AC"/>
                </a:solidFill>
              </a:rPr>
              <a:t>→</a:t>
            </a:r>
            <a:endParaRPr lang="en-US" sz="2000" dirty="0"/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0A771E4D-2C39-5DD1-B32A-AFCAAED28F38}"/>
              </a:ext>
            </a:extLst>
          </p:cNvPr>
          <p:cNvSpPr/>
          <p:nvPr/>
        </p:nvSpPr>
        <p:spPr>
          <a:xfrm>
            <a:off x="3560721" y="2192927"/>
            <a:ext cx="2377440" cy="2743200"/>
          </a:xfrm>
          <a:prstGeom prst="roundRect">
            <a:avLst>
              <a:gd name="adj" fmla="val 3077"/>
            </a:avLst>
          </a:prstGeom>
          <a:solidFill>
            <a:srgbClr val="EAF5FF"/>
          </a:solidFill>
          <a:ln w="12700">
            <a:solidFill>
              <a:srgbClr val="AAD8FF"/>
            </a:solidFill>
            <a:prstDash val="solid"/>
          </a:ln>
        </p:spPr>
        <p:txBody>
          <a:bodyPr/>
          <a:lstStyle/>
          <a:p>
            <a:endParaRPr lang="LID4096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878A8ED3-7E37-7EF7-029E-A979694287CB}"/>
              </a:ext>
            </a:extLst>
          </p:cNvPr>
          <p:cNvSpPr/>
          <p:nvPr/>
        </p:nvSpPr>
        <p:spPr>
          <a:xfrm>
            <a:off x="3697881" y="2467247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32238"/>
                </a:solidFill>
              </a:rPr>
              <a:t>AI orchestration</a:t>
            </a:r>
            <a:endParaRPr lang="en-US" sz="1400" dirty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8FCBA8DF-50AC-29CB-8BB0-2873CEC4253B}"/>
              </a:ext>
            </a:extLst>
          </p:cNvPr>
          <p:cNvSpPr/>
          <p:nvPr/>
        </p:nvSpPr>
        <p:spPr>
          <a:xfrm>
            <a:off x="3789321" y="3107327"/>
            <a:ext cx="192024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Intent detection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RAG over knowledge base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 err="1">
                <a:solidFill>
                  <a:srgbClr val="536271"/>
                </a:solidFill>
              </a:rPr>
              <a:t>xAI</a:t>
            </a:r>
            <a:r>
              <a:rPr lang="en-US" sz="1100" dirty="0">
                <a:solidFill>
                  <a:srgbClr val="536271"/>
                </a:solidFill>
              </a:rPr>
              <a:t> &amp; </a:t>
            </a:r>
            <a:r>
              <a:rPr lang="en-US" sz="1100" dirty="0" err="1">
                <a:solidFill>
                  <a:srgbClr val="536271"/>
                </a:solidFill>
              </a:rPr>
              <a:t>CoT</a:t>
            </a:r>
            <a:r>
              <a:rPr lang="en-US" sz="1100" dirty="0">
                <a:solidFill>
                  <a:srgbClr val="536271"/>
                </a:solidFill>
              </a:rPr>
              <a:t> Safety Measures</a:t>
            </a:r>
            <a:endParaRPr lang="en-US" sz="11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F8BA7007-CA0B-C62A-7F97-2A4CED087761}"/>
              </a:ext>
            </a:extLst>
          </p:cNvPr>
          <p:cNvSpPr/>
          <p:nvPr/>
        </p:nvSpPr>
        <p:spPr>
          <a:xfrm>
            <a:off x="6047889" y="3317639"/>
            <a:ext cx="320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16B3AC"/>
                </a:solidFill>
              </a:rPr>
              <a:t>→</a:t>
            </a:r>
            <a:endParaRPr lang="en-US" sz="2000" dirty="0"/>
          </a:p>
        </p:txBody>
      </p:sp>
      <p:sp>
        <p:nvSpPr>
          <p:cNvPr id="16" name="Shape 10">
            <a:extLst>
              <a:ext uri="{FF2B5EF4-FFF2-40B4-BE49-F238E27FC236}">
                <a16:creationId xmlns:a16="http://schemas.microsoft.com/office/drawing/2014/main" id="{F11113A0-C953-180B-E008-333D8CDE70A9}"/>
              </a:ext>
            </a:extLst>
          </p:cNvPr>
          <p:cNvSpPr/>
          <p:nvPr/>
        </p:nvSpPr>
        <p:spPr>
          <a:xfrm>
            <a:off x="6441081" y="2192927"/>
            <a:ext cx="2377440" cy="274320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92D72D34-770B-2C53-7B36-421A2B64B1F3}"/>
              </a:ext>
            </a:extLst>
          </p:cNvPr>
          <p:cNvSpPr/>
          <p:nvPr/>
        </p:nvSpPr>
        <p:spPr>
          <a:xfrm>
            <a:off x="6578241" y="2467247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32238"/>
                </a:solidFill>
              </a:rPr>
              <a:t>CMMS backbone</a:t>
            </a:r>
            <a:endParaRPr lang="en-US" sz="1400" dirty="0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57AC4FC6-12F8-E70C-0FFC-BBFB95A8A117}"/>
              </a:ext>
            </a:extLst>
          </p:cNvPr>
          <p:cNvSpPr/>
          <p:nvPr/>
        </p:nvSpPr>
        <p:spPr>
          <a:xfrm>
            <a:off x="6669681" y="3107327"/>
            <a:ext cx="192024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Assets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Tickets &amp; work orders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History &amp; checklists</a:t>
            </a:r>
            <a:endParaRPr lang="en-US" sz="110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6D37B2A7-0504-B8B5-0E73-CF1F921B0FF8}"/>
              </a:ext>
            </a:extLst>
          </p:cNvPr>
          <p:cNvSpPr/>
          <p:nvPr/>
        </p:nvSpPr>
        <p:spPr>
          <a:xfrm>
            <a:off x="8928249" y="3317639"/>
            <a:ext cx="320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16B3AC"/>
                </a:solidFill>
              </a:rPr>
              <a:t>→</a:t>
            </a:r>
            <a:endParaRPr lang="en-US" sz="2000" dirty="0"/>
          </a:p>
        </p:txBody>
      </p:sp>
      <p:sp>
        <p:nvSpPr>
          <p:cNvPr id="20" name="Shape 14">
            <a:extLst>
              <a:ext uri="{FF2B5EF4-FFF2-40B4-BE49-F238E27FC236}">
                <a16:creationId xmlns:a16="http://schemas.microsoft.com/office/drawing/2014/main" id="{D52C5D88-6F2B-9744-6ADC-BE9217BD00F9}"/>
              </a:ext>
            </a:extLst>
          </p:cNvPr>
          <p:cNvSpPr/>
          <p:nvPr/>
        </p:nvSpPr>
        <p:spPr>
          <a:xfrm>
            <a:off x="9321441" y="2192927"/>
            <a:ext cx="2377440" cy="274320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88123803-7482-303E-3DF6-F2893F18817E}"/>
              </a:ext>
            </a:extLst>
          </p:cNvPr>
          <p:cNvSpPr/>
          <p:nvPr/>
        </p:nvSpPr>
        <p:spPr>
          <a:xfrm>
            <a:off x="9458601" y="2467247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32238"/>
                </a:solidFill>
              </a:rPr>
              <a:t>Human control</a:t>
            </a:r>
            <a:endParaRPr lang="en-US" sz="1400" dirty="0"/>
          </a:p>
        </p:txBody>
      </p:sp>
      <p:sp>
        <p:nvSpPr>
          <p:cNvPr id="22" name="Text 16">
            <a:extLst>
              <a:ext uri="{FF2B5EF4-FFF2-40B4-BE49-F238E27FC236}">
                <a16:creationId xmlns:a16="http://schemas.microsoft.com/office/drawing/2014/main" id="{1B25398E-088A-931A-6246-C87B94CFA750}"/>
              </a:ext>
            </a:extLst>
          </p:cNvPr>
          <p:cNvSpPr/>
          <p:nvPr/>
        </p:nvSpPr>
        <p:spPr>
          <a:xfrm>
            <a:off x="9550041" y="3107327"/>
            <a:ext cx="192024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Approvals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Expert escalation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536271"/>
                </a:solidFill>
              </a:rPr>
              <a:t>Audit trail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0213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6926E-23A8-F387-8AEB-FA77AC17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LID4096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DAD2A9-5FB4-B976-802D-80D79C96B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</a:t>
            </a:fld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FF974-526F-3C1D-A49B-45EDF7502A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17A70B8-26A1-E523-5A5B-8352D03A5073}"/>
              </a:ext>
            </a:extLst>
          </p:cNvPr>
          <p:cNvGrpSpPr/>
          <p:nvPr/>
        </p:nvGrpSpPr>
        <p:grpSpPr>
          <a:xfrm>
            <a:off x="298505" y="2136913"/>
            <a:ext cx="11594989" cy="2425780"/>
            <a:chOff x="133185" y="2062405"/>
            <a:chExt cx="11932920" cy="2510227"/>
          </a:xfrm>
        </p:grpSpPr>
        <p:sp>
          <p:nvSpPr>
            <p:cNvPr id="6" name="Shape 2">
              <a:extLst>
                <a:ext uri="{FF2B5EF4-FFF2-40B4-BE49-F238E27FC236}">
                  <a16:creationId xmlns:a16="http://schemas.microsoft.com/office/drawing/2014/main" id="{8BA39679-EBF9-409A-B050-A56B1B3EBF9B}"/>
                </a:ext>
              </a:extLst>
            </p:cNvPr>
            <p:cNvSpPr/>
            <p:nvPr/>
          </p:nvSpPr>
          <p:spPr>
            <a:xfrm>
              <a:off x="133185" y="2089837"/>
              <a:ext cx="2240280" cy="2468880"/>
            </a:xfrm>
            <a:prstGeom prst="roundRect">
              <a:avLst>
                <a:gd name="adj" fmla="val 3265"/>
              </a:avLst>
            </a:prstGeom>
            <a:solidFill>
              <a:srgbClr val="EAF5FF"/>
            </a:solidFill>
            <a:ln w="12700">
              <a:solidFill>
                <a:srgbClr val="C5E3FF"/>
              </a:solidFill>
              <a:prstDash val="solid"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Text 3">
              <a:extLst>
                <a:ext uri="{FF2B5EF4-FFF2-40B4-BE49-F238E27FC236}">
                  <a16:creationId xmlns:a16="http://schemas.microsoft.com/office/drawing/2014/main" id="{C1D053E1-F48A-4259-2056-767DBAA2E1E9}"/>
                </a:ext>
              </a:extLst>
            </p:cNvPr>
            <p:cNvSpPr/>
            <p:nvPr/>
          </p:nvSpPr>
          <p:spPr>
            <a:xfrm>
              <a:off x="316065" y="2318437"/>
              <a:ext cx="640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1D72B8"/>
                  </a:solidFill>
                </a:rPr>
                <a:t>01</a:t>
              </a:r>
              <a:endParaRPr lang="en-US" sz="1800" dirty="0"/>
            </a:p>
          </p:txBody>
        </p:sp>
        <p:sp>
          <p:nvSpPr>
            <p:cNvPr id="8" name="Text 4">
              <a:extLst>
                <a:ext uri="{FF2B5EF4-FFF2-40B4-BE49-F238E27FC236}">
                  <a16:creationId xmlns:a16="http://schemas.microsoft.com/office/drawing/2014/main" id="{52C9737C-62CB-7D9B-3F9C-3B733582A6CF}"/>
                </a:ext>
              </a:extLst>
            </p:cNvPr>
            <p:cNvSpPr/>
            <p:nvPr/>
          </p:nvSpPr>
          <p:spPr>
            <a:xfrm>
              <a:off x="316065" y="2912797"/>
              <a:ext cx="1828800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Company context</a:t>
              </a:r>
              <a:endParaRPr lang="en-US" sz="1500" dirty="0"/>
            </a:p>
          </p:txBody>
        </p:sp>
        <p:sp>
          <p:nvSpPr>
            <p:cNvPr id="9" name="Text 5">
              <a:extLst>
                <a:ext uri="{FF2B5EF4-FFF2-40B4-BE49-F238E27FC236}">
                  <a16:creationId xmlns:a16="http://schemas.microsoft.com/office/drawing/2014/main" id="{CFEB1403-A32D-70F0-4E54-EAF2F978C2E8}"/>
                </a:ext>
              </a:extLst>
            </p:cNvPr>
            <p:cNvSpPr/>
            <p:nvPr/>
          </p:nvSpPr>
          <p:spPr>
            <a:xfrm>
              <a:off x="316065" y="3507157"/>
              <a:ext cx="182880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r>
                <a:rPr lang="en-US" sz="1050" dirty="0"/>
                <a:t>Introduction to SCHMIDT + HAENSCH and </a:t>
              </a:r>
              <a:r>
                <a:rPr lang="en-US" sz="1050" dirty="0" err="1"/>
                <a:t>Maintastic</a:t>
              </a:r>
              <a:endParaRPr lang="en-US" sz="1050" dirty="0"/>
            </a:p>
          </p:txBody>
        </p:sp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F5540A6C-CAD1-0A6F-A152-668A646CD329}"/>
                </a:ext>
              </a:extLst>
            </p:cNvPr>
            <p:cNvSpPr/>
            <p:nvPr/>
          </p:nvSpPr>
          <p:spPr>
            <a:xfrm>
              <a:off x="2556345" y="2089837"/>
              <a:ext cx="2240280" cy="2468880"/>
            </a:xfrm>
            <a:prstGeom prst="roundRect">
              <a:avLst>
                <a:gd name="adj" fmla="val 3265"/>
              </a:avLst>
            </a:prstGeom>
            <a:solidFill>
              <a:srgbClr val="FFFFFF"/>
            </a:solidFill>
            <a:ln w="12700">
              <a:solidFill>
                <a:srgbClr val="DCE6EF"/>
              </a:solidFill>
              <a:prstDash val="solid"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 7">
              <a:extLst>
                <a:ext uri="{FF2B5EF4-FFF2-40B4-BE49-F238E27FC236}">
                  <a16:creationId xmlns:a16="http://schemas.microsoft.com/office/drawing/2014/main" id="{4CD12441-C8E3-78FF-CC52-4A6E79EDB459}"/>
                </a:ext>
              </a:extLst>
            </p:cNvPr>
            <p:cNvSpPr/>
            <p:nvPr/>
          </p:nvSpPr>
          <p:spPr>
            <a:xfrm>
              <a:off x="2739225" y="2318437"/>
              <a:ext cx="640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1D72B8"/>
                  </a:solidFill>
                </a:rPr>
                <a:t>02</a:t>
              </a:r>
              <a:endParaRPr lang="en-US" sz="1800" dirty="0"/>
            </a:p>
          </p:txBody>
        </p:sp>
        <p:sp>
          <p:nvSpPr>
            <p:cNvPr id="12" name="Text 8">
              <a:extLst>
                <a:ext uri="{FF2B5EF4-FFF2-40B4-BE49-F238E27FC236}">
                  <a16:creationId xmlns:a16="http://schemas.microsoft.com/office/drawing/2014/main" id="{EF29A682-B1B4-3BC3-3EA3-49CDE49C59C6}"/>
                </a:ext>
              </a:extLst>
            </p:cNvPr>
            <p:cNvSpPr/>
            <p:nvPr/>
          </p:nvSpPr>
          <p:spPr>
            <a:xfrm>
              <a:off x="2739225" y="2912797"/>
              <a:ext cx="1828800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Motivation &amp; XR 5.0 Project Goals </a:t>
              </a:r>
              <a:endParaRPr lang="en-US" sz="1500" dirty="0"/>
            </a:p>
          </p:txBody>
        </p:sp>
        <p:sp>
          <p:nvSpPr>
            <p:cNvPr id="13" name="Text 9">
              <a:extLst>
                <a:ext uri="{FF2B5EF4-FFF2-40B4-BE49-F238E27FC236}">
                  <a16:creationId xmlns:a16="http://schemas.microsoft.com/office/drawing/2014/main" id="{68609AA5-091F-AF37-30EC-6648FB1FE9AA}"/>
                </a:ext>
              </a:extLst>
            </p:cNvPr>
            <p:cNvSpPr/>
            <p:nvPr/>
          </p:nvSpPr>
          <p:spPr>
            <a:xfrm>
              <a:off x="2739225" y="3507157"/>
              <a:ext cx="182880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536271"/>
                  </a:solidFill>
                </a:rPr>
                <a:t>Why asset teams need faster access to knowledge.</a:t>
              </a:r>
              <a:endParaRPr lang="en-US" sz="1050" dirty="0"/>
            </a:p>
          </p:txBody>
        </p:sp>
        <p:sp>
          <p:nvSpPr>
            <p:cNvPr id="14" name="Shape 10">
              <a:extLst>
                <a:ext uri="{FF2B5EF4-FFF2-40B4-BE49-F238E27FC236}">
                  <a16:creationId xmlns:a16="http://schemas.microsoft.com/office/drawing/2014/main" id="{7D026EFA-F14F-7624-BDB5-843D7325AB93}"/>
                </a:ext>
              </a:extLst>
            </p:cNvPr>
            <p:cNvSpPr/>
            <p:nvPr/>
          </p:nvSpPr>
          <p:spPr>
            <a:xfrm>
              <a:off x="4979505" y="2089837"/>
              <a:ext cx="2240280" cy="2468880"/>
            </a:xfrm>
            <a:prstGeom prst="roundRect">
              <a:avLst>
                <a:gd name="adj" fmla="val 3265"/>
              </a:avLst>
            </a:prstGeom>
            <a:solidFill>
              <a:srgbClr val="FFFFFF"/>
            </a:solidFill>
            <a:ln w="12700">
              <a:solidFill>
                <a:srgbClr val="DCE6EF"/>
              </a:solidFill>
              <a:prstDash val="solid"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Text 11">
              <a:extLst>
                <a:ext uri="{FF2B5EF4-FFF2-40B4-BE49-F238E27FC236}">
                  <a16:creationId xmlns:a16="http://schemas.microsoft.com/office/drawing/2014/main" id="{90A7B5EF-CE94-D111-A453-50EB89AFB8D5}"/>
                </a:ext>
              </a:extLst>
            </p:cNvPr>
            <p:cNvSpPr/>
            <p:nvPr/>
          </p:nvSpPr>
          <p:spPr>
            <a:xfrm>
              <a:off x="5162385" y="2318437"/>
              <a:ext cx="640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1D72B8"/>
                  </a:solidFill>
                </a:rPr>
                <a:t>03</a:t>
              </a:r>
              <a:endParaRPr lang="en-US" sz="1800" dirty="0"/>
            </a:p>
          </p:txBody>
        </p:sp>
        <p:sp>
          <p:nvSpPr>
            <p:cNvPr id="16" name="Text 12">
              <a:extLst>
                <a:ext uri="{FF2B5EF4-FFF2-40B4-BE49-F238E27FC236}">
                  <a16:creationId xmlns:a16="http://schemas.microsoft.com/office/drawing/2014/main" id="{6ECC6547-DBB7-E39C-8C7D-22DCF0321970}"/>
                </a:ext>
              </a:extLst>
            </p:cNvPr>
            <p:cNvSpPr/>
            <p:nvPr/>
          </p:nvSpPr>
          <p:spPr>
            <a:xfrm>
              <a:off x="5162385" y="2803070"/>
              <a:ext cx="1828800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endParaRPr lang="en-US" sz="1500" b="1" dirty="0">
                <a:solidFill>
                  <a:srgbClr val="132238"/>
                </a:solidFill>
              </a:endParaRPr>
            </a:p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Our Approach:</a:t>
              </a:r>
              <a:br>
                <a:rPr lang="en-US" sz="1500" b="1" dirty="0">
                  <a:solidFill>
                    <a:srgbClr val="132238"/>
                  </a:solidFill>
                </a:rPr>
              </a:br>
              <a:r>
                <a:rPr lang="en-US" sz="1500" b="1" dirty="0">
                  <a:solidFill>
                    <a:srgbClr val="132238"/>
                  </a:solidFill>
                </a:rPr>
                <a:t>AI Assistant &amp; XR</a:t>
              </a:r>
              <a:endParaRPr lang="en-US" sz="1500" dirty="0"/>
            </a:p>
          </p:txBody>
        </p:sp>
        <p:sp>
          <p:nvSpPr>
            <p:cNvPr id="17" name="Text 13">
              <a:extLst>
                <a:ext uri="{FF2B5EF4-FFF2-40B4-BE49-F238E27FC236}">
                  <a16:creationId xmlns:a16="http://schemas.microsoft.com/office/drawing/2014/main" id="{47CD9AD4-E31A-71F7-D78B-6BF71DB3E021}"/>
                </a:ext>
              </a:extLst>
            </p:cNvPr>
            <p:cNvSpPr/>
            <p:nvPr/>
          </p:nvSpPr>
          <p:spPr>
            <a:xfrm>
              <a:off x="5162385" y="3507157"/>
              <a:ext cx="182880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536271"/>
                  </a:solidFill>
                </a:rPr>
                <a:t>From natural-language reporting to guided troubleshooting.</a:t>
              </a:r>
            </a:p>
            <a:p>
              <a:pPr marL="0" indent="0">
                <a:buNone/>
              </a:pPr>
              <a:endParaRPr lang="en-US" sz="1050" dirty="0">
                <a:solidFill>
                  <a:srgbClr val="536271"/>
                </a:solidFill>
              </a:endParaRPr>
            </a:p>
            <a:p>
              <a:pPr marL="0" indent="0">
                <a:buNone/>
              </a:pPr>
              <a:r>
                <a:rPr lang="en-US" sz="1050" dirty="0">
                  <a:solidFill>
                    <a:srgbClr val="536271"/>
                  </a:solidFill>
                </a:rPr>
                <a:t>AI-enabled use cases</a:t>
              </a:r>
              <a:endParaRPr lang="en-US" sz="1050" dirty="0"/>
            </a:p>
          </p:txBody>
        </p:sp>
        <p:sp>
          <p:nvSpPr>
            <p:cNvPr id="18" name="Shape 14">
              <a:extLst>
                <a:ext uri="{FF2B5EF4-FFF2-40B4-BE49-F238E27FC236}">
                  <a16:creationId xmlns:a16="http://schemas.microsoft.com/office/drawing/2014/main" id="{26E37DEC-4B79-A807-69B7-2B0AFA595DAE}"/>
                </a:ext>
              </a:extLst>
            </p:cNvPr>
            <p:cNvSpPr/>
            <p:nvPr/>
          </p:nvSpPr>
          <p:spPr>
            <a:xfrm>
              <a:off x="7402665" y="2103752"/>
              <a:ext cx="2240280" cy="2468880"/>
            </a:xfrm>
            <a:prstGeom prst="roundRect">
              <a:avLst>
                <a:gd name="adj" fmla="val 3265"/>
              </a:avLst>
            </a:prstGeom>
            <a:solidFill>
              <a:srgbClr val="FFFFFF"/>
            </a:solidFill>
            <a:ln w="12700">
              <a:solidFill>
                <a:srgbClr val="DCE6EF"/>
              </a:solidFill>
              <a:prstDash val="solid"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9" name="Text 15">
              <a:extLst>
                <a:ext uri="{FF2B5EF4-FFF2-40B4-BE49-F238E27FC236}">
                  <a16:creationId xmlns:a16="http://schemas.microsoft.com/office/drawing/2014/main" id="{15F43BE3-059E-E95E-0F3D-1908DB9EA8DA}"/>
                </a:ext>
              </a:extLst>
            </p:cNvPr>
            <p:cNvSpPr/>
            <p:nvPr/>
          </p:nvSpPr>
          <p:spPr>
            <a:xfrm>
              <a:off x="7585545" y="2332352"/>
              <a:ext cx="640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1D72B8"/>
                  </a:solidFill>
                </a:rPr>
                <a:t>04</a:t>
              </a:r>
              <a:endParaRPr lang="en-US" sz="1800" dirty="0"/>
            </a:p>
          </p:txBody>
        </p:sp>
        <p:sp>
          <p:nvSpPr>
            <p:cNvPr id="20" name="Text 16">
              <a:extLst>
                <a:ext uri="{FF2B5EF4-FFF2-40B4-BE49-F238E27FC236}">
                  <a16:creationId xmlns:a16="http://schemas.microsoft.com/office/drawing/2014/main" id="{F62F95D0-4B49-FCD7-668E-A5D940B18483}"/>
                </a:ext>
              </a:extLst>
            </p:cNvPr>
            <p:cNvSpPr/>
            <p:nvPr/>
          </p:nvSpPr>
          <p:spPr>
            <a:xfrm>
              <a:off x="7585545" y="2926712"/>
              <a:ext cx="1828800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Adoption guardrails</a:t>
              </a:r>
            </a:p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&amp; Advice</a:t>
              </a:r>
              <a:endParaRPr lang="en-US" sz="1500" dirty="0"/>
            </a:p>
          </p:txBody>
        </p:sp>
        <p:sp>
          <p:nvSpPr>
            <p:cNvPr id="21" name="Text 17">
              <a:extLst>
                <a:ext uri="{FF2B5EF4-FFF2-40B4-BE49-F238E27FC236}">
                  <a16:creationId xmlns:a16="http://schemas.microsoft.com/office/drawing/2014/main" id="{2E25594F-A4C6-F693-4A1E-57287DD23C3B}"/>
                </a:ext>
              </a:extLst>
            </p:cNvPr>
            <p:cNvSpPr/>
            <p:nvPr/>
          </p:nvSpPr>
          <p:spPr>
            <a:xfrm>
              <a:off x="7585545" y="3521072"/>
              <a:ext cx="182880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536271"/>
                  </a:solidFill>
                </a:rPr>
                <a:t>How to keep it human-centred, safe, and useful.</a:t>
              </a:r>
              <a:endParaRPr lang="en-US" sz="1050" dirty="0"/>
            </a:p>
          </p:txBody>
        </p:sp>
        <p:sp>
          <p:nvSpPr>
            <p:cNvPr id="23" name="Shape 14">
              <a:extLst>
                <a:ext uri="{FF2B5EF4-FFF2-40B4-BE49-F238E27FC236}">
                  <a16:creationId xmlns:a16="http://schemas.microsoft.com/office/drawing/2014/main" id="{509756C2-EFD0-1A47-906D-00462A0E9BAD}"/>
                </a:ext>
              </a:extLst>
            </p:cNvPr>
            <p:cNvSpPr/>
            <p:nvPr/>
          </p:nvSpPr>
          <p:spPr>
            <a:xfrm>
              <a:off x="9825825" y="2062405"/>
              <a:ext cx="2240280" cy="2468880"/>
            </a:xfrm>
            <a:prstGeom prst="roundRect">
              <a:avLst>
                <a:gd name="adj" fmla="val 3265"/>
              </a:avLst>
            </a:prstGeom>
            <a:solidFill>
              <a:srgbClr val="FFFFFF"/>
            </a:solidFill>
            <a:ln w="12700">
              <a:solidFill>
                <a:srgbClr val="DCE6EF"/>
              </a:solidFill>
              <a:prstDash val="solid"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4" name="Text 15">
              <a:extLst>
                <a:ext uri="{FF2B5EF4-FFF2-40B4-BE49-F238E27FC236}">
                  <a16:creationId xmlns:a16="http://schemas.microsoft.com/office/drawing/2014/main" id="{F1279095-FAC6-9E93-093C-C77900BDA991}"/>
                </a:ext>
              </a:extLst>
            </p:cNvPr>
            <p:cNvSpPr/>
            <p:nvPr/>
          </p:nvSpPr>
          <p:spPr>
            <a:xfrm>
              <a:off x="10008705" y="2291005"/>
              <a:ext cx="64008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1D72B8"/>
                  </a:solidFill>
                </a:rPr>
                <a:t>05</a:t>
              </a:r>
              <a:endParaRPr lang="en-US" sz="1800" dirty="0"/>
            </a:p>
          </p:txBody>
        </p:sp>
        <p:sp>
          <p:nvSpPr>
            <p:cNvPr id="25" name="Text 16">
              <a:extLst>
                <a:ext uri="{FF2B5EF4-FFF2-40B4-BE49-F238E27FC236}">
                  <a16:creationId xmlns:a16="http://schemas.microsoft.com/office/drawing/2014/main" id="{0AD5286F-53F7-051C-8E66-9846CD754658}"/>
                </a:ext>
              </a:extLst>
            </p:cNvPr>
            <p:cNvSpPr/>
            <p:nvPr/>
          </p:nvSpPr>
          <p:spPr>
            <a:xfrm>
              <a:off x="10008705" y="2885365"/>
              <a:ext cx="1828800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500" b="1" dirty="0">
                  <a:solidFill>
                    <a:srgbClr val="132238"/>
                  </a:solidFill>
                </a:rPr>
                <a:t>Survey</a:t>
              </a:r>
              <a:endParaRPr lang="en-US" sz="1500" dirty="0"/>
            </a:p>
          </p:txBody>
        </p:sp>
        <p:sp>
          <p:nvSpPr>
            <p:cNvPr id="26" name="Text 17">
              <a:extLst>
                <a:ext uri="{FF2B5EF4-FFF2-40B4-BE49-F238E27FC236}">
                  <a16:creationId xmlns:a16="http://schemas.microsoft.com/office/drawing/2014/main" id="{91C6C740-666A-8134-EA0D-2A73DD3EB8CB}"/>
                </a:ext>
              </a:extLst>
            </p:cNvPr>
            <p:cNvSpPr/>
            <p:nvPr/>
          </p:nvSpPr>
          <p:spPr>
            <a:xfrm>
              <a:off x="10008705" y="3479725"/>
              <a:ext cx="182880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normAutofit/>
            </a:bodyPr>
            <a:lstStyle/>
            <a:p>
              <a:pPr marL="0" indent="0">
                <a:buNone/>
              </a:pPr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</a:rPr>
                <a:t>Your perspective on AI, XR, and the future of maintenance</a:t>
              </a:r>
            </a:p>
          </p:txBody>
        </p:sp>
      </p:grpSp>
      <p:sp>
        <p:nvSpPr>
          <p:cNvPr id="28" name="Fußzeilenplatzhalter 3">
            <a:extLst>
              <a:ext uri="{FF2B5EF4-FFF2-40B4-BE49-F238E27FC236}">
                <a16:creationId xmlns:a16="http://schemas.microsoft.com/office/drawing/2014/main" id="{11E3FAB6-AC58-0B33-968C-8D4D5A6E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8224" y="6356350"/>
            <a:ext cx="4114800" cy="365125"/>
          </a:xfrm>
        </p:spPr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42215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2151D-20EF-6AB6-75E2-B785909B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b="1" dirty="0">
                <a:solidFill>
                  <a:srgbClr val="1322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Takeaways for implementation</a:t>
            </a:r>
            <a:br>
              <a:rPr lang="en-US" sz="2500" dirty="0"/>
            </a:br>
            <a:r>
              <a:rPr lang="en-US" sz="2500" dirty="0">
                <a:solidFill>
                  <a:srgbClr val="8091A2"/>
                </a:solidFill>
              </a:rPr>
              <a:t>Start focused, measure outcomes, scale responsibly</a:t>
            </a:r>
            <a:br>
              <a:rPr lang="en-US" sz="2500" dirty="0"/>
            </a:br>
            <a:endParaRPr lang="LID4096" sz="25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C8DD88C-56A3-1AFD-8D31-05026BA08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20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09D389-4A2A-97CD-633F-F6C2444F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D355F5-A848-CE39-299F-DFFD1407959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6591" y="6356350"/>
            <a:ext cx="1667230" cy="365125"/>
          </a:xfrm>
        </p:spPr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48813AA1-3B4D-EF5B-B605-E10FC2BA7F07}"/>
              </a:ext>
            </a:extLst>
          </p:cNvPr>
          <p:cNvSpPr/>
          <p:nvPr/>
        </p:nvSpPr>
        <p:spPr>
          <a:xfrm>
            <a:off x="556591" y="1160962"/>
            <a:ext cx="7223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25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C798E4D4-A513-08A3-990A-259358F7527E}"/>
              </a:ext>
            </a:extLst>
          </p:cNvPr>
          <p:cNvSpPr/>
          <p:nvPr/>
        </p:nvSpPr>
        <p:spPr>
          <a:xfrm>
            <a:off x="574879" y="1645594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0AF7F7C-9CE9-EF96-1A8F-1B54530DB0F9}"/>
              </a:ext>
            </a:extLst>
          </p:cNvPr>
          <p:cNvSpPr/>
          <p:nvPr/>
        </p:nvSpPr>
        <p:spPr>
          <a:xfrm>
            <a:off x="739471" y="2075362"/>
            <a:ext cx="320040" cy="292608"/>
          </a:xfrm>
          <a:prstGeom prst="rect">
            <a:avLst/>
          </a:prstGeom>
          <a:solidFill>
            <a:srgbClr val="1D72B8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1</a:t>
            </a:r>
            <a:endParaRPr lang="en-US" sz="1600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9B6A10B-623B-ABC0-F273-DCE1341AEAE4}"/>
              </a:ext>
            </a:extLst>
          </p:cNvPr>
          <p:cNvSpPr/>
          <p:nvPr/>
        </p:nvSpPr>
        <p:spPr>
          <a:xfrm>
            <a:off x="1196671" y="2057074"/>
            <a:ext cx="4023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238"/>
                </a:solidFill>
              </a:rPr>
              <a:t>Start with one painful workflow</a:t>
            </a:r>
            <a:endParaRPr lang="en-US" sz="1600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42B308CA-8ED0-6520-9F2D-DB1D567FC216}"/>
              </a:ext>
            </a:extLst>
          </p:cNvPr>
          <p:cNvSpPr/>
          <p:nvPr/>
        </p:nvSpPr>
        <p:spPr>
          <a:xfrm>
            <a:off x="1196671" y="2404546"/>
            <a:ext cx="5989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36271"/>
                </a:solidFill>
              </a:rPr>
              <a:t>Example: fault reporting, information search, or recurring troubleshooting.</a:t>
            </a:r>
            <a:endParaRPr lang="en-US" sz="140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DBD9F095-314C-38DA-BB18-DE4C6F109A82}"/>
              </a:ext>
            </a:extLst>
          </p:cNvPr>
          <p:cNvSpPr/>
          <p:nvPr/>
        </p:nvSpPr>
        <p:spPr>
          <a:xfrm>
            <a:off x="739471" y="3154354"/>
            <a:ext cx="320040" cy="292608"/>
          </a:xfrm>
          <a:prstGeom prst="rect">
            <a:avLst/>
          </a:prstGeom>
          <a:solidFill>
            <a:srgbClr val="1D72B8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2</a:t>
            </a:r>
            <a:endParaRPr lang="en-US" sz="160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E043E180-AD82-901D-D90D-3BBB275C3708}"/>
              </a:ext>
            </a:extLst>
          </p:cNvPr>
          <p:cNvSpPr/>
          <p:nvPr/>
        </p:nvSpPr>
        <p:spPr>
          <a:xfrm>
            <a:off x="1196671" y="3136066"/>
            <a:ext cx="4023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238"/>
                </a:solidFill>
              </a:rPr>
              <a:t>Connect to real context</a:t>
            </a:r>
            <a:endParaRPr lang="en-US" sz="1600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82F9B6EA-8D66-5972-0102-EA4507A4BE30}"/>
              </a:ext>
            </a:extLst>
          </p:cNvPr>
          <p:cNvSpPr/>
          <p:nvPr/>
        </p:nvSpPr>
        <p:spPr>
          <a:xfrm>
            <a:off x="1196671" y="3483538"/>
            <a:ext cx="5989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36271"/>
                </a:solidFill>
              </a:rPr>
              <a:t>Assets, documents, previous tickets, spare parts, checklists, and permissions.</a:t>
            </a:r>
            <a:endParaRPr lang="en-US" sz="1400" dirty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FC9854A-D42C-CE4B-7A27-D4A0C42AB58B}"/>
              </a:ext>
            </a:extLst>
          </p:cNvPr>
          <p:cNvSpPr/>
          <p:nvPr/>
        </p:nvSpPr>
        <p:spPr>
          <a:xfrm>
            <a:off x="739471" y="4233346"/>
            <a:ext cx="320040" cy="292608"/>
          </a:xfrm>
          <a:prstGeom prst="rect">
            <a:avLst/>
          </a:prstGeom>
          <a:solidFill>
            <a:srgbClr val="1D72B8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3</a:t>
            </a:r>
            <a:endParaRPr lang="en-US" sz="16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F6A25815-4E7C-2737-8FE0-084CA796922B}"/>
              </a:ext>
            </a:extLst>
          </p:cNvPr>
          <p:cNvSpPr/>
          <p:nvPr/>
        </p:nvSpPr>
        <p:spPr>
          <a:xfrm>
            <a:off x="1196671" y="4215058"/>
            <a:ext cx="4023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238"/>
                </a:solidFill>
              </a:rPr>
              <a:t>Measure operational impact</a:t>
            </a:r>
            <a:endParaRPr lang="en-US" sz="1600" dirty="0"/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ABE4C232-083D-308C-192D-6E6C58C9397A}"/>
              </a:ext>
            </a:extLst>
          </p:cNvPr>
          <p:cNvSpPr/>
          <p:nvPr/>
        </p:nvSpPr>
        <p:spPr>
          <a:xfrm>
            <a:off x="1196671" y="4626538"/>
            <a:ext cx="6338964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36271"/>
                </a:solidFill>
              </a:rPr>
              <a:t>MTTR, first-time-fix rate, search time, documentation quality, user satisfaction, reduced travel time.</a:t>
            </a:r>
            <a:endParaRPr lang="en-US" sz="1400" dirty="0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B56B6FC7-E431-9BCB-3925-5F011CED3E1E}"/>
              </a:ext>
            </a:extLst>
          </p:cNvPr>
          <p:cNvSpPr/>
          <p:nvPr/>
        </p:nvSpPr>
        <p:spPr>
          <a:xfrm>
            <a:off x="739471" y="5312338"/>
            <a:ext cx="320040" cy="292608"/>
          </a:xfrm>
          <a:prstGeom prst="rect">
            <a:avLst/>
          </a:prstGeom>
          <a:solidFill>
            <a:srgbClr val="1D72B8"/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4</a:t>
            </a:r>
            <a:endParaRPr lang="en-US" sz="1600" dirty="0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4DCD0F60-41F4-B4CB-EDEF-63159D550F8C}"/>
              </a:ext>
            </a:extLst>
          </p:cNvPr>
          <p:cNvSpPr/>
          <p:nvPr/>
        </p:nvSpPr>
        <p:spPr>
          <a:xfrm>
            <a:off x="1196671" y="5294050"/>
            <a:ext cx="4023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32238"/>
                </a:solidFill>
              </a:rPr>
              <a:t>Keep humans accountable</a:t>
            </a:r>
            <a:endParaRPr lang="en-US" sz="1600" dirty="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5A664BA7-65F4-55A5-0078-2D6E9C722253}"/>
              </a:ext>
            </a:extLst>
          </p:cNvPr>
          <p:cNvSpPr/>
          <p:nvPr/>
        </p:nvSpPr>
        <p:spPr>
          <a:xfrm>
            <a:off x="1196670" y="5732963"/>
            <a:ext cx="6338965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536271"/>
                </a:solidFill>
              </a:rPr>
              <a:t>Use AI for suggestions and documentation support; keep approvals and safety-critical decisions explicit.</a:t>
            </a:r>
            <a:endParaRPr lang="en-US" sz="1400" dirty="0"/>
          </a:p>
        </p:txBody>
      </p:sp>
      <p:sp>
        <p:nvSpPr>
          <p:cNvPr id="20" name="Shape 14">
            <a:extLst>
              <a:ext uri="{FF2B5EF4-FFF2-40B4-BE49-F238E27FC236}">
                <a16:creationId xmlns:a16="http://schemas.microsoft.com/office/drawing/2014/main" id="{298BB1D0-34DF-92FF-51A2-BAA2319BC56C}"/>
              </a:ext>
            </a:extLst>
          </p:cNvPr>
          <p:cNvSpPr/>
          <p:nvPr/>
        </p:nvSpPr>
        <p:spPr>
          <a:xfrm>
            <a:off x="8237551" y="2029642"/>
            <a:ext cx="3337560" cy="3154680"/>
          </a:xfrm>
          <a:prstGeom prst="roundRect">
            <a:avLst>
              <a:gd name="adj" fmla="val 2319"/>
            </a:avLst>
          </a:prstGeom>
          <a:solidFill>
            <a:srgbClr val="15324B"/>
          </a:solidFill>
          <a:ln w="12700">
            <a:solidFill>
              <a:srgbClr val="15324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2" name="Text 16">
            <a:extLst>
              <a:ext uri="{FF2B5EF4-FFF2-40B4-BE49-F238E27FC236}">
                <a16:creationId xmlns:a16="http://schemas.microsoft.com/office/drawing/2014/main" id="{B18691C8-DBA0-207E-1E85-85A74ADA1AC8}"/>
              </a:ext>
            </a:extLst>
          </p:cNvPr>
          <p:cNvSpPr/>
          <p:nvPr/>
        </p:nvSpPr>
        <p:spPr>
          <a:xfrm>
            <a:off x="8603311" y="2505528"/>
            <a:ext cx="2750489" cy="21671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/>
                </a:solidFill>
                <a:latin typeface="Aptos" panose="020B0004020202020204" pitchFamily="34" charset="0"/>
                <a:cs typeface="Aparajita" panose="02020603050405020304" pitchFamily="18" charset="0"/>
              </a:rPr>
              <a:t>Modern maintenance is not “AI instead of people”.</a:t>
            </a:r>
            <a:endParaRPr lang="en-US" sz="1800" dirty="0">
              <a:latin typeface="Aptos" panose="020B0004020202020204" pitchFamily="34" charset="0"/>
              <a:cs typeface="Aparajita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Aptos" panose="020B0004020202020204" pitchFamily="34" charset="0"/>
              <a:cs typeface="Aparajita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FFFF"/>
                </a:solidFill>
                <a:latin typeface="Aptos" panose="020B0004020202020204" pitchFamily="34" charset="0"/>
                <a:cs typeface="Aparajita" panose="02020603050405020304" pitchFamily="18" charset="0"/>
              </a:rPr>
              <a:t>It is people, assets, and knowledge connected through smarter interfaces.</a:t>
            </a:r>
            <a:endParaRPr lang="en-US" sz="1800" dirty="0">
              <a:latin typeface="Aptos" panose="020B0004020202020204" pitchFamily="34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6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624A3-8504-6AAE-DC96-C97794E7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7BDD52-16A6-F499-4318-4EA422236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21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86F7DC-C702-FF65-0BBC-33E4CD5E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2193F9-B74F-0A52-25CF-83080740CF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599644-C9C9-4617-DCAD-4B95A8FB4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461" y="990600"/>
            <a:ext cx="4876800" cy="4876800"/>
          </a:xfrm>
          <a:prstGeom prst="rect">
            <a:avLst/>
          </a:prstGeom>
        </p:spPr>
      </p:pic>
      <p:sp>
        <p:nvSpPr>
          <p:cNvPr id="9" name="Text 17">
            <a:extLst>
              <a:ext uri="{FF2B5EF4-FFF2-40B4-BE49-F238E27FC236}">
                <a16:creationId xmlns:a16="http://schemas.microsoft.com/office/drawing/2014/main" id="{9F9095C7-3BC9-1528-5993-A2F4F31262DE}"/>
              </a:ext>
            </a:extLst>
          </p:cNvPr>
          <p:cNvSpPr/>
          <p:nvPr/>
        </p:nvSpPr>
        <p:spPr>
          <a:xfrm>
            <a:off x="838200" y="2417077"/>
            <a:ext cx="3699902" cy="236674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Your perspective on AI, XR, and the future of maintenance</a:t>
            </a:r>
          </a:p>
        </p:txBody>
      </p:sp>
    </p:spTree>
    <p:extLst>
      <p:ext uri="{BB962C8B-B14F-4D97-AF65-F5344CB8AC3E}">
        <p14:creationId xmlns:p14="http://schemas.microsoft.com/office/powerpoint/2010/main" val="252585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5F7BA-5918-30CE-0A03-222A42A2A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D19A0-6B12-E843-3781-1D118F24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388AAF1-38E9-08A5-EBE2-48A06D436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22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02AFEA-7EB2-A1AA-E1F7-206D4181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2C0570-21CB-E541-8F1F-A4395CB2C1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A11DA-4071-48C5-65FD-AE7C9265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42" y="1571940"/>
            <a:ext cx="8285620" cy="45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20111-A44C-773B-B91F-4D0E2CE6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803AC-7097-80BB-53A5-AD2A0D2F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7472DF-13E8-4CA8-3272-872037DBD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23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96512-064E-6044-88F9-181A39DE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D167C0-562F-645D-2051-0C72309364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D9F9B-BA26-5AF3-8C41-15066731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635343"/>
            <a:ext cx="7518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8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FF7C4-ED40-0D1B-2B66-664DED9D3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1E298-A146-2FE8-9B9D-DA360EBE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CA6819-3635-7BB2-C989-FAFBB5382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24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D22B4A-17D5-53FB-B3FA-793A463C2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83BA4E-B783-2464-D9E7-E8C940C4A2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8A6A5-219F-6746-3C23-0BEB83CA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66" y="1333500"/>
            <a:ext cx="8025878" cy="45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F04F7-B87B-6227-E7B9-149DDB23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5D4FB-1D61-4AEE-FC80-4D60AE16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78FB56-7F06-90A7-2085-5A29F127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25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E80893-9C2B-07E2-9D40-4480257E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F95837-2223-9116-E216-AF14B6283D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1CBED-CF94-C407-4DC8-0D307F5DD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546965"/>
            <a:ext cx="7518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85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A4E90-95B4-1C48-61B8-09B2F8FB2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217BA-1DA5-8CAF-EF67-58C6472B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7F2C3B-37F9-74D4-A825-844F4D5C7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26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FFE2CE-8783-9E39-6FE8-E67C6AAA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8A8BE9-441D-E94E-FA0C-F7CB87A768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4C6E-4E41-6386-81C1-01E0E9334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524" y="1333500"/>
            <a:ext cx="7493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8AB86-2183-1E2A-18A9-01227091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42A8D-029B-AAB9-1F40-30B53CC8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Survey</a:t>
            </a:r>
            <a:br>
              <a:rPr lang="de-DE" dirty="0"/>
            </a:b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Mentimeter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942ADE-FA02-801C-718B-E6A939532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D0D0E-7093-AB4C-A8A4-B255FEBA9FB3}" type="slidenum">
              <a:rPr lang="en-PT" smtClean="0"/>
              <a:t>27</a:t>
            </a:fld>
            <a:endParaRPr lang="en-P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931183-6837-EAE2-8E3E-74DF54E0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Webinar</a:t>
            </a:r>
            <a:endParaRPr lang="en-P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5F1A7C-84F8-1F9F-67BD-C139453853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053085-EB29-DE45-B37C-EC0248A68965}" type="datetime3">
              <a:rPr lang="en-US" smtClean="0"/>
              <a:t>27 May 2026</a:t>
            </a:fld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92352-1600-B4F8-F55F-EA388264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14" y="1793875"/>
            <a:ext cx="76454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2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88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8D041-8DB2-A39D-A1E1-B1293A906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>
            <a:extLst>
              <a:ext uri="{FF2B5EF4-FFF2-40B4-BE49-F238E27FC236}">
                <a16:creationId xmlns:a16="http://schemas.microsoft.com/office/drawing/2014/main" id="{E6622DBD-9D41-112C-81D5-B4FE118F014D}"/>
              </a:ext>
            </a:extLst>
          </p:cNvPr>
          <p:cNvSpPr txBox="1"/>
          <p:nvPr/>
        </p:nvSpPr>
        <p:spPr>
          <a:xfrm>
            <a:off x="645662" y="1397676"/>
            <a:ext cx="6247918" cy="6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"/>
                <a:sym typeface="Calibri (MS)"/>
              </a:rPr>
              <a:t>SCHMIDT + HAENSCH has developed from a rich history of engineering and scientific research. The family-run company was founded by Franz Schmidt and Herrmann </a:t>
            </a:r>
            <a:r>
              <a:rPr kumimoji="0" lang="en-US" sz="1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"/>
                <a:sym typeface="Calibri (MS)"/>
              </a:rPr>
              <a:t>Haensch</a:t>
            </a:r>
            <a:r>
              <a:rPr kumimoji="0" lang="en-US" sz="1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"/>
                <a:sym typeface="Calibri (MS)"/>
              </a:rPr>
              <a:t> in 1864 and has been part of innovative German technology from the beginning.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C11346E-5087-711D-FE96-2D29BEAE2361}"/>
              </a:ext>
            </a:extLst>
          </p:cNvPr>
          <p:cNvSpPr txBox="1"/>
          <p:nvPr/>
        </p:nvSpPr>
        <p:spPr>
          <a:xfrm>
            <a:off x="645661" y="172763"/>
            <a:ext cx="10900678" cy="929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Our</a:t>
            </a:r>
          </a:p>
          <a:p>
            <a:pPr marL="0" marR="0" lvl="0" indent="0" algn="ctr" defTabSz="609630" rtl="0" eaLnBrk="1" fontAlgn="auto" latinLnBrk="0" hangingPunct="1">
              <a:lnSpc>
                <a:spcPts val="35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Company Founders</a:t>
            </a:r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B7D44B3D-7099-435E-AE0E-BADDB53626E8}"/>
              </a:ext>
            </a:extLst>
          </p:cNvPr>
          <p:cNvSpPr/>
          <p:nvPr/>
        </p:nvSpPr>
        <p:spPr>
          <a:xfrm rot="5006">
            <a:off x="645656" y="1090261"/>
            <a:ext cx="109006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2E622689-D8FD-5762-E315-997EF53E1FE1}"/>
              </a:ext>
            </a:extLst>
          </p:cNvPr>
          <p:cNvSpPr txBox="1"/>
          <p:nvPr/>
        </p:nvSpPr>
        <p:spPr>
          <a:xfrm>
            <a:off x="8052039" y="879085"/>
            <a:ext cx="3494300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0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4" b="0" i="0" u="none" strike="noStrike" kern="1200" cap="none" spc="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EXCELLENCE IN PRECISION MEASUREMENT</a:t>
            </a:r>
          </a:p>
        </p:txBody>
      </p:sp>
      <p:pic>
        <p:nvPicPr>
          <p:cNvPr id="8" name="Grafik 7" descr="Ein Bild, das Menschliches Gesicht, Kleidung, Anzug, Mann enthält.&#10;&#10;Automatisch generierte Beschreibung">
            <a:extLst>
              <a:ext uri="{FF2B5EF4-FFF2-40B4-BE49-F238E27FC236}">
                <a16:creationId xmlns:a16="http://schemas.microsoft.com/office/drawing/2014/main" id="{90DE0414-F316-9B5F-D0E9-8B5162CB2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3056" r="52233" b="3243"/>
          <a:stretch/>
        </p:blipFill>
        <p:spPr>
          <a:xfrm>
            <a:off x="976185" y="2732747"/>
            <a:ext cx="2339191" cy="2941571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11" name="Grafik 10" descr="Ein Bild, das Menschliches Gesicht, Kleidung, Anzug, Mann enthält.&#10;&#10;Automatisch generierte Beschreibung">
            <a:extLst>
              <a:ext uri="{FF2B5EF4-FFF2-40B4-BE49-F238E27FC236}">
                <a16:creationId xmlns:a16="http://schemas.microsoft.com/office/drawing/2014/main" id="{DE80735C-3EA2-6046-330E-4219B4978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2707" r="1981" b="3592"/>
          <a:stretch/>
        </p:blipFill>
        <p:spPr>
          <a:xfrm>
            <a:off x="3504091" y="2732747"/>
            <a:ext cx="2339191" cy="294157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13797364-ECE1-5B64-8F6F-253E9158B9AC}"/>
              </a:ext>
            </a:extLst>
          </p:cNvPr>
          <p:cNvSpPr/>
          <p:nvPr/>
        </p:nvSpPr>
        <p:spPr>
          <a:xfrm>
            <a:off x="645661" y="465018"/>
            <a:ext cx="2102052" cy="546533"/>
          </a:xfrm>
          <a:custGeom>
            <a:avLst/>
            <a:gdLst/>
            <a:ahLst/>
            <a:cxnLst/>
            <a:rect l="l" t="t" r="r" b="b"/>
            <a:pathLst>
              <a:path w="4204104" h="1093067">
                <a:moveTo>
                  <a:pt x="0" y="0"/>
                </a:moveTo>
                <a:lnTo>
                  <a:pt x="4204104" y="0"/>
                </a:lnTo>
                <a:lnTo>
                  <a:pt x="4204104" y="1093067"/>
                </a:lnTo>
                <a:lnTo>
                  <a:pt x="0" y="1093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968434" y="1186576"/>
            <a:ext cx="2044769" cy="1441562"/>
          </a:xfrm>
          <a:custGeom>
            <a:avLst/>
            <a:gdLst/>
            <a:ahLst/>
            <a:cxnLst/>
            <a:rect l="l" t="t" r="r" b="b"/>
            <a:pathLst>
              <a:path w="3067153" h="2162343">
                <a:moveTo>
                  <a:pt x="0" y="0"/>
                </a:moveTo>
                <a:lnTo>
                  <a:pt x="3067153" y="0"/>
                </a:lnTo>
                <a:lnTo>
                  <a:pt x="3067153" y="2162343"/>
                </a:lnTo>
                <a:lnTo>
                  <a:pt x="0" y="2162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15424" y="1845035"/>
            <a:ext cx="2289678" cy="1717259"/>
          </a:xfrm>
          <a:custGeom>
            <a:avLst/>
            <a:gdLst/>
            <a:ahLst/>
            <a:cxnLst/>
            <a:rect l="l" t="t" r="r" b="b"/>
            <a:pathLst>
              <a:path w="3434517" h="2575888">
                <a:moveTo>
                  <a:pt x="0" y="0"/>
                </a:moveTo>
                <a:lnTo>
                  <a:pt x="3434517" y="0"/>
                </a:lnTo>
                <a:lnTo>
                  <a:pt x="3434517" y="2575888"/>
                </a:lnTo>
                <a:lnTo>
                  <a:pt x="0" y="2575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5065" y="3340394"/>
            <a:ext cx="130699" cy="3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91305" y="4565720"/>
            <a:ext cx="713797" cy="727755"/>
          </a:xfrm>
          <a:custGeom>
            <a:avLst/>
            <a:gdLst/>
            <a:ahLst/>
            <a:cxnLst/>
            <a:rect l="l" t="t" r="r" b="b"/>
            <a:pathLst>
              <a:path w="1070696" h="1091633">
                <a:moveTo>
                  <a:pt x="0" y="0"/>
                </a:moveTo>
                <a:lnTo>
                  <a:pt x="1070696" y="0"/>
                </a:lnTo>
                <a:lnTo>
                  <a:pt x="1070696" y="1091633"/>
                </a:lnTo>
                <a:lnTo>
                  <a:pt x="0" y="1091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76" r="-927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58038" y="4561492"/>
            <a:ext cx="1116972" cy="820975"/>
          </a:xfrm>
          <a:custGeom>
            <a:avLst/>
            <a:gdLst/>
            <a:ahLst/>
            <a:cxnLst/>
            <a:rect l="l" t="t" r="r" b="b"/>
            <a:pathLst>
              <a:path w="1675458" h="1231462">
                <a:moveTo>
                  <a:pt x="0" y="0"/>
                </a:moveTo>
                <a:lnTo>
                  <a:pt x="1675458" y="0"/>
                </a:lnTo>
                <a:lnTo>
                  <a:pt x="1675458" y="1231462"/>
                </a:lnTo>
                <a:lnTo>
                  <a:pt x="0" y="1231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22218" y="4929000"/>
            <a:ext cx="1125985" cy="838859"/>
          </a:xfrm>
          <a:custGeom>
            <a:avLst/>
            <a:gdLst/>
            <a:ahLst/>
            <a:cxnLst/>
            <a:rect l="l" t="t" r="r" b="b"/>
            <a:pathLst>
              <a:path w="1688978" h="1258289">
                <a:moveTo>
                  <a:pt x="0" y="0"/>
                </a:moveTo>
                <a:lnTo>
                  <a:pt x="1688978" y="0"/>
                </a:lnTo>
                <a:lnTo>
                  <a:pt x="1688978" y="1258288"/>
                </a:lnTo>
                <a:lnTo>
                  <a:pt x="0" y="12582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556398" flipH="1">
            <a:off x="10734403" y="5151599"/>
            <a:ext cx="1600889" cy="1549135"/>
          </a:xfrm>
          <a:custGeom>
            <a:avLst/>
            <a:gdLst/>
            <a:ahLst/>
            <a:cxnLst/>
            <a:rect l="l" t="t" r="r" b="b"/>
            <a:pathLst>
              <a:path w="2401334" h="2323702">
                <a:moveTo>
                  <a:pt x="2401334" y="0"/>
                </a:moveTo>
                <a:lnTo>
                  <a:pt x="0" y="0"/>
                </a:lnTo>
                <a:lnTo>
                  <a:pt x="0" y="2323703"/>
                </a:lnTo>
                <a:lnTo>
                  <a:pt x="2401334" y="2323703"/>
                </a:lnTo>
                <a:lnTo>
                  <a:pt x="2401334" y="0"/>
                </a:lnTo>
                <a:close/>
              </a:path>
            </a:pathLst>
          </a:custGeom>
          <a:blipFill>
            <a:blip r:embed="rId9"/>
            <a:stretch>
              <a:fillRect t="-1670" b="-167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6877">
            <a:off x="10515982" y="3003250"/>
            <a:ext cx="1066275" cy="1835069"/>
          </a:xfrm>
          <a:custGeom>
            <a:avLst/>
            <a:gdLst/>
            <a:ahLst/>
            <a:cxnLst/>
            <a:rect l="l" t="t" r="r" b="b"/>
            <a:pathLst>
              <a:path w="1599413" h="2752603">
                <a:moveTo>
                  <a:pt x="0" y="0"/>
                </a:moveTo>
                <a:lnTo>
                  <a:pt x="1599413" y="0"/>
                </a:lnTo>
                <a:lnTo>
                  <a:pt x="1599413" y="2752603"/>
                </a:lnTo>
                <a:lnTo>
                  <a:pt x="0" y="27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5658" y="557644"/>
            <a:ext cx="1090067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Our History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71176" y="1365992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1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1864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71176" y="2045733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1879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79571" y="2726284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1895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79571" y="3406848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1921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579571" y="4087411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1986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579571" y="4767974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2005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79571" y="5448538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2022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79571" y="6129089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1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2024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00457" y="1693876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1864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00457" y="2374440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1881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95672" y="3055004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1905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395672" y="3735567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1963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400457" y="4416118"/>
            <a:ext cx="65325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1992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78878" y="5094826"/>
            <a:ext cx="645953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2018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58241" y="2710670"/>
            <a:ext cx="2008174" cy="34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Manufacturing of Abbe refractometer with Pulfrich-principle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08591" y="1424472"/>
            <a:ext cx="1857824" cy="2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S+H founded by Franz Schmidt and</a:t>
            </a:r>
          </a:p>
          <a:p>
            <a:pPr marL="0" marR="0" lvl="0" indent="0" algn="r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Herrmann Haensch in Berlin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26311" y="3996870"/>
            <a:ext cx="2440104" cy="70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First fully-automatic table refractometer with measuring range up to 1.72000 and a resolution of 10</a:t>
            </a:r>
            <a:r>
              <a:rPr kumimoji="0" lang="en-US" sz="966" b="0" i="0" u="none" strike="noStrike" kern="1200" cap="none" spc="15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-5</a:t>
            </a: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 Brix</a:t>
            </a:r>
          </a:p>
          <a:p>
            <a:pPr marL="0" marR="0" lvl="0" indent="0" algn="r" defTabSz="609630" rtl="0" eaLnBrk="1" fontAlgn="auto" latinLnBrk="0" hangingPunct="1">
              <a:lnSpc>
                <a:spcPts val="13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155424" y="3752648"/>
            <a:ext cx="2381209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Developing and manufacturing of worlds first fully automatic sugar polarimeter with digital display and printer</a:t>
            </a:r>
          </a:p>
          <a:p>
            <a:pPr marL="0" marR="0" lvl="0" indent="0" algn="just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66429" y="3396849"/>
            <a:ext cx="2106336" cy="52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Manufacturing color mixing apparatus according to Helmholtz-König</a:t>
            </a:r>
          </a:p>
          <a:p>
            <a:pPr marL="0" marR="0" lvl="0" indent="0" algn="r" defTabSz="609630" rtl="0" eaLnBrk="1" fontAlgn="auto" latinLnBrk="0" hangingPunct="1">
              <a:lnSpc>
                <a:spcPts val="13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155424" y="4483672"/>
            <a:ext cx="2281110" cy="38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Developing first refractometers for process </a:t>
            </a:r>
          </a:p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control </a:t>
            </a:r>
          </a:p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71032" y="4795904"/>
            <a:ext cx="2501733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Introduction of patented </a:t>
            </a:r>
          </a:p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Multi-Wavelength Refractometer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55425" y="2432290"/>
            <a:ext cx="1960951" cy="2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Manufacturing interferometer for Michelson-Morley experiment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155424" y="3122403"/>
            <a:ext cx="2169480" cy="2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Manufacturing circle polarimeter for Swiss Nobel Price winner Alfred Werner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162438" y="1742177"/>
            <a:ext cx="2116420" cy="2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Developing quartz wedge polarimeter in cooperation with Karl Ventzke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39429" y="2056620"/>
            <a:ext cx="2133336" cy="30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Manufacturing microscopes for Rudolph Virchow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66466" y="5439767"/>
            <a:ext cx="2299949" cy="45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Development of the SpectroPol - </a:t>
            </a:r>
          </a:p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multi-wavelength scanning polarimeter</a:t>
            </a:r>
          </a:p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656110" y="6153150"/>
            <a:ext cx="1716655" cy="45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SCHMIDT + HAENSCH celebrates </a:t>
            </a:r>
          </a:p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160 year anniversary</a:t>
            </a:r>
          </a:p>
          <a:p>
            <a:pPr marL="0" marR="0" lvl="0" indent="0" algn="r" defTabSz="609630" rtl="0" eaLnBrk="1" fontAlgn="auto" latinLnBrk="0" hangingPunct="1">
              <a:lnSpc>
                <a:spcPts val="1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5155424" y="5824962"/>
            <a:ext cx="2672917" cy="25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Introduction of the iCS - </a:t>
            </a:r>
          </a:p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the world’s smallest process refractometer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392062" y="5776428"/>
            <a:ext cx="689187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9" b="0" i="0" u="none" strike="noStrike" kern="1200" cap="none" spc="2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2023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61774" y="5137038"/>
            <a:ext cx="2469164" cy="38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Launch of the VariFamily - </a:t>
            </a:r>
          </a:p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6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Refractometer, Polarimeter and Density Meter</a:t>
            </a:r>
          </a:p>
          <a:p>
            <a:pPr marL="0" marR="0" lvl="0" indent="0" algn="l" defTabSz="609630" rtl="0" eaLnBrk="1" fontAlgn="auto" latinLnBrk="0" hangingPunct="1">
              <a:lnSpc>
                <a:spcPts val="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6" b="0" i="0" u="none" strike="noStrike" kern="1200" cap="none" spc="1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AutoShape 53"/>
          <p:cNvSpPr/>
          <p:nvPr/>
        </p:nvSpPr>
        <p:spPr>
          <a:xfrm flipV="1">
            <a:off x="7381265" y="1845873"/>
            <a:ext cx="2783455" cy="0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AutoShape 54"/>
          <p:cNvSpPr/>
          <p:nvPr/>
        </p:nvSpPr>
        <p:spPr>
          <a:xfrm>
            <a:off x="6952327" y="2569582"/>
            <a:ext cx="1338861" cy="789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utoShape 55"/>
          <p:cNvSpPr/>
          <p:nvPr/>
        </p:nvSpPr>
        <p:spPr>
          <a:xfrm>
            <a:off x="8052037" y="3761673"/>
            <a:ext cx="2315648" cy="33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AutoShape 56"/>
          <p:cNvSpPr/>
          <p:nvPr/>
        </p:nvSpPr>
        <p:spPr>
          <a:xfrm>
            <a:off x="7679853" y="5245791"/>
            <a:ext cx="745869" cy="0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7493808" y="5953947"/>
            <a:ext cx="3011294" cy="0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utoShape 15">
            <a:extLst>
              <a:ext uri="{FF2B5EF4-FFF2-40B4-BE49-F238E27FC236}">
                <a16:creationId xmlns:a16="http://schemas.microsoft.com/office/drawing/2014/main" id="{E3418C50-8FDA-01F9-587C-629D60365BB4}"/>
              </a:ext>
            </a:extLst>
          </p:cNvPr>
          <p:cNvSpPr/>
          <p:nvPr/>
        </p:nvSpPr>
        <p:spPr>
          <a:xfrm rot="5006">
            <a:off x="645656" y="1090261"/>
            <a:ext cx="109006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2635D8C8-4B92-54AE-2711-646352D0439D}"/>
              </a:ext>
            </a:extLst>
          </p:cNvPr>
          <p:cNvSpPr txBox="1"/>
          <p:nvPr/>
        </p:nvSpPr>
        <p:spPr>
          <a:xfrm>
            <a:off x="8052039" y="879085"/>
            <a:ext cx="3494300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0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4" b="0" i="0" u="none" strike="noStrike" kern="1200" cap="none" spc="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EXCELLENCE IN PRECISION MEASUREMENT</a:t>
            </a:r>
          </a:p>
        </p:txBody>
      </p:sp>
      <p:sp>
        <p:nvSpPr>
          <p:cNvPr id="6" name="AutoShape 55">
            <a:extLst>
              <a:ext uri="{FF2B5EF4-FFF2-40B4-BE49-F238E27FC236}">
                <a16:creationId xmlns:a16="http://schemas.microsoft.com/office/drawing/2014/main" id="{5E242095-3D14-4A41-A589-358AF8118A6C}"/>
              </a:ext>
            </a:extLst>
          </p:cNvPr>
          <p:cNvSpPr/>
          <p:nvPr/>
        </p:nvSpPr>
        <p:spPr>
          <a:xfrm flipV="1">
            <a:off x="4279435" y="2880277"/>
            <a:ext cx="3772605" cy="788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55">
            <a:extLst>
              <a:ext uri="{FF2B5EF4-FFF2-40B4-BE49-F238E27FC236}">
                <a16:creationId xmlns:a16="http://schemas.microsoft.com/office/drawing/2014/main" id="{BC44AAE3-F104-F3CB-3E2B-B934CD1FA8AC}"/>
              </a:ext>
            </a:extLst>
          </p:cNvPr>
          <p:cNvSpPr/>
          <p:nvPr/>
        </p:nvSpPr>
        <p:spPr>
          <a:xfrm flipH="1" flipV="1">
            <a:off x="8052035" y="2880277"/>
            <a:ext cx="5" cy="881395"/>
          </a:xfrm>
          <a:prstGeom prst="line">
            <a:avLst/>
          </a:prstGeom>
          <a:ln w="3175">
            <a:solidFill>
              <a:schemeClr val="bg1">
                <a:alpha val="2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B0F18948-425E-A152-1163-02C74CF5409F}"/>
              </a:ext>
            </a:extLst>
          </p:cNvPr>
          <p:cNvSpPr/>
          <p:nvPr/>
        </p:nvSpPr>
        <p:spPr>
          <a:xfrm>
            <a:off x="645661" y="465018"/>
            <a:ext cx="2102052" cy="546533"/>
          </a:xfrm>
          <a:custGeom>
            <a:avLst/>
            <a:gdLst/>
            <a:ahLst/>
            <a:cxnLst/>
            <a:rect l="l" t="t" r="r" b="b"/>
            <a:pathLst>
              <a:path w="4204104" h="1093067">
                <a:moveTo>
                  <a:pt x="0" y="0"/>
                </a:moveTo>
                <a:lnTo>
                  <a:pt x="4204104" y="0"/>
                </a:lnTo>
                <a:lnTo>
                  <a:pt x="4204104" y="1093067"/>
                </a:lnTo>
                <a:lnTo>
                  <a:pt x="0" y="1093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648755" y="5246251"/>
            <a:ext cx="11100541" cy="80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6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FROM LOCAL ROOTS TO GLOBAL IMPACT</a:t>
            </a:r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9C8085AF-6AAA-2010-628A-196A46175F03}"/>
              </a:ext>
            </a:extLst>
          </p:cNvPr>
          <p:cNvSpPr/>
          <p:nvPr/>
        </p:nvSpPr>
        <p:spPr>
          <a:xfrm>
            <a:off x="694161" y="6149975"/>
            <a:ext cx="1079902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517CB1F-F0D4-C8E1-8D43-5A98B0D6BD05}"/>
              </a:ext>
            </a:extLst>
          </p:cNvPr>
          <p:cNvSpPr>
            <a:spLocks/>
          </p:cNvSpPr>
          <p:nvPr/>
        </p:nvSpPr>
        <p:spPr>
          <a:xfrm>
            <a:off x="470823" y="446314"/>
            <a:ext cx="3419991" cy="1153886"/>
          </a:xfrm>
          <a:custGeom>
            <a:avLst/>
            <a:gdLst/>
            <a:ahLst/>
            <a:cxnLst/>
            <a:rect l="l" t="t" r="r" b="b"/>
            <a:pathLst>
              <a:path w="13708378" h="7710963">
                <a:moveTo>
                  <a:pt x="0" y="0"/>
                </a:moveTo>
                <a:lnTo>
                  <a:pt x="13708378" y="0"/>
                </a:lnTo>
                <a:lnTo>
                  <a:pt x="137083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899" r="-47492" b="-6899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275134">
            <a:off x="1231242" y="1785252"/>
            <a:ext cx="2387515" cy="23875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 rot="-300717">
              <a:off x="-18055" y="-18055"/>
              <a:ext cx="848910" cy="848910"/>
            </a:xfrm>
            <a:custGeom>
              <a:avLst/>
              <a:gdLst/>
              <a:ahLst/>
              <a:cxnLst/>
              <a:rect l="l" t="t" r="r" b="b"/>
              <a:pathLst>
                <a:path w="848910" h="848910">
                  <a:moveTo>
                    <a:pt x="459960" y="19609"/>
                  </a:moveTo>
                  <a:cubicBezTo>
                    <a:pt x="236369" y="0"/>
                    <a:pt x="39218" y="165360"/>
                    <a:pt x="19609" y="388950"/>
                  </a:cubicBezTo>
                  <a:cubicBezTo>
                    <a:pt x="0" y="612541"/>
                    <a:pt x="165360" y="809692"/>
                    <a:pt x="388950" y="829301"/>
                  </a:cubicBezTo>
                  <a:cubicBezTo>
                    <a:pt x="612541" y="848910"/>
                    <a:pt x="809692" y="683550"/>
                    <a:pt x="829301" y="459960"/>
                  </a:cubicBezTo>
                  <a:cubicBezTo>
                    <a:pt x="848910" y="236369"/>
                    <a:pt x="683550" y="39218"/>
                    <a:pt x="459960" y="19609"/>
                  </a:cubicBezTo>
                  <a:close/>
                </a:path>
              </a:pathLst>
            </a:custGeom>
            <a:blipFill>
              <a:blip r:embed="rId4"/>
              <a:stretch>
                <a:fillRect l="-8726" t="-4751" r="-4140" b="-5240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AutoShape 23"/>
          <p:cNvSpPr/>
          <p:nvPr/>
        </p:nvSpPr>
        <p:spPr>
          <a:xfrm>
            <a:off x="337211" y="1534780"/>
            <a:ext cx="11520000" cy="1587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60222" y="4716560"/>
            <a:ext cx="757039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&gt;250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27587" y="3623175"/>
            <a:ext cx="1047353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&gt;1.000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45532" y="2752039"/>
            <a:ext cx="1237357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&gt;17.000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51848" y="1897273"/>
            <a:ext cx="1427460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&gt;100.000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61460" y="5218415"/>
            <a:ext cx="1554563" cy="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Applications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46806" y="4119816"/>
            <a:ext cx="1808917" cy="453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Material </a:t>
            </a:r>
          </a:p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Parameters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86929" y="3255516"/>
            <a:ext cx="1554563" cy="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Citations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88298" y="2371549"/>
            <a:ext cx="1554563" cy="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Costumers</a:t>
            </a:r>
          </a:p>
        </p:txBody>
      </p:sp>
      <p:sp>
        <p:nvSpPr>
          <p:cNvPr id="32" name="TextBox 32"/>
          <p:cNvSpPr txBox="1"/>
          <p:nvPr/>
        </p:nvSpPr>
        <p:spPr>
          <a:xfrm rot="16200000">
            <a:off x="5735454" y="5670003"/>
            <a:ext cx="206573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88298" y="6050265"/>
            <a:ext cx="1554563" cy="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Services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190885" y="5253339"/>
            <a:ext cx="380008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27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986046" y="1980362"/>
            <a:ext cx="802354" cy="48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&gt;100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097521" y="3038307"/>
            <a:ext cx="640079" cy="48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&gt;80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089285" y="4156433"/>
            <a:ext cx="648315" cy="48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&gt;60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96085" y="5713095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Industries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87849" y="2459121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Countries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596085" y="3545497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Distributors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596085" y="4645171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Service Locations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0" y="508535"/>
            <a:ext cx="1219200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From Local Roots to Global Impact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816509" y="2579147"/>
            <a:ext cx="190004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816509" y="3694577"/>
            <a:ext cx="190004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816509" y="4806649"/>
            <a:ext cx="190004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187429" y="3062997"/>
            <a:ext cx="145275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Family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126708" y="4176662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Dedicated Team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126708" y="5300307"/>
            <a:ext cx="1569609" cy="22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HQ in Berlin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16918" y="4341139"/>
            <a:ext cx="3016165" cy="55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"/>
                <a:sym typeface="Calibri (MS)"/>
              </a:rPr>
              <a:t>Mathis </a:t>
            </a:r>
            <a:r>
              <a:rPr kumimoji="0" lang="en-US" sz="226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"/>
                <a:sym typeface="Calibri (MS)"/>
              </a:rPr>
              <a:t>Kuchejda</a:t>
            </a:r>
            <a:endParaRPr kumimoji="0" lang="en-US" sz="226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 (MS)"/>
              <a:cs typeface="Calibri (MS)"/>
              <a:sym typeface="Calibri (MS)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(MS)"/>
                <a:cs typeface="Calibri Light" panose="020F0302020204030204" pitchFamily="34" charset="0"/>
                <a:sym typeface="Calibri (MS)"/>
              </a:rPr>
              <a:t>Company Owner &amp; Managing Director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46830" y="5415520"/>
            <a:ext cx="3556338" cy="516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(MS)"/>
                <a:cs typeface="Calibri Light" panose="020F0302020204030204" pitchFamily="34" charset="0"/>
                <a:sym typeface="Calibri (MS)"/>
              </a:rPr>
              <a:t>Proudly family-owned for five generations, with the sixth generation preparing to continue the legacy.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 rot="5006">
            <a:off x="645656" y="1090261"/>
            <a:ext cx="109006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585626" y="553736"/>
            <a:ext cx="10900679" cy="46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 (MS)"/>
                <a:cs typeface="Calibri (MS) Bold"/>
                <a:sym typeface="Calibri (MS) Bold"/>
              </a:rPr>
              <a:t>References</a:t>
            </a:r>
            <a:endParaRPr kumimoji="0" lang="en-US" sz="358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 (MS)"/>
              <a:cs typeface="Calibri (MS)"/>
              <a:sym typeface="Calibri (MS)"/>
            </a:endParaRP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5D4D4B6C-2993-4507-CC69-6785BCB63F82}"/>
              </a:ext>
            </a:extLst>
          </p:cNvPr>
          <p:cNvSpPr txBox="1"/>
          <p:nvPr/>
        </p:nvSpPr>
        <p:spPr>
          <a:xfrm>
            <a:off x="8052039" y="879085"/>
            <a:ext cx="3494300" cy="1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30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4" b="0" i="0" u="none" strike="noStrike" kern="1200" cap="none" spc="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EXCELLENCE IN PRECISION MEASUREMENT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C1E213-287C-B059-F6C3-C9B8C538B464}"/>
              </a:ext>
            </a:extLst>
          </p:cNvPr>
          <p:cNvSpPr/>
          <p:nvPr/>
        </p:nvSpPr>
        <p:spPr>
          <a:xfrm>
            <a:off x="645661" y="465018"/>
            <a:ext cx="2102052" cy="546533"/>
          </a:xfrm>
          <a:custGeom>
            <a:avLst/>
            <a:gdLst/>
            <a:ahLst/>
            <a:cxnLst/>
            <a:rect l="l" t="t" r="r" b="b"/>
            <a:pathLst>
              <a:path w="4204104" h="1093067">
                <a:moveTo>
                  <a:pt x="0" y="0"/>
                </a:moveTo>
                <a:lnTo>
                  <a:pt x="4204104" y="0"/>
                </a:lnTo>
                <a:lnTo>
                  <a:pt x="4204104" y="1093067"/>
                </a:lnTo>
                <a:lnTo>
                  <a:pt x="0" y="109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FD89B2-9669-1110-D78B-5263673A6482}"/>
              </a:ext>
            </a:extLst>
          </p:cNvPr>
          <p:cNvSpPr/>
          <p:nvPr/>
        </p:nvSpPr>
        <p:spPr>
          <a:xfrm>
            <a:off x="1548176" y="1906722"/>
            <a:ext cx="9000438" cy="634328"/>
          </a:xfrm>
          <a:custGeom>
            <a:avLst/>
            <a:gdLst/>
            <a:ahLst/>
            <a:cxnLst/>
            <a:rect l="l" t="t" r="r" b="b"/>
            <a:pathLst>
              <a:path w="13500657" h="951492">
                <a:moveTo>
                  <a:pt x="0" y="0"/>
                </a:moveTo>
                <a:lnTo>
                  <a:pt x="13500656" y="0"/>
                </a:lnTo>
                <a:lnTo>
                  <a:pt x="13500656" y="951491"/>
                </a:lnTo>
                <a:lnTo>
                  <a:pt x="0" y="95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2921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7D0513F6-2571-6B08-3B64-2E11A1911754}"/>
              </a:ext>
            </a:extLst>
          </p:cNvPr>
          <p:cNvSpPr/>
          <p:nvPr/>
        </p:nvSpPr>
        <p:spPr>
          <a:xfrm>
            <a:off x="2667479" y="3951752"/>
            <a:ext cx="935047" cy="527133"/>
          </a:xfrm>
          <a:custGeom>
            <a:avLst/>
            <a:gdLst/>
            <a:ahLst/>
            <a:cxnLst/>
            <a:rect l="l" t="t" r="r" b="b"/>
            <a:pathLst>
              <a:path w="1402570" h="790699">
                <a:moveTo>
                  <a:pt x="0" y="0"/>
                </a:moveTo>
                <a:lnTo>
                  <a:pt x="1402571" y="0"/>
                </a:lnTo>
                <a:lnTo>
                  <a:pt x="1402571" y="790699"/>
                </a:lnTo>
                <a:lnTo>
                  <a:pt x="0" y="790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30">
            <a:extLst>
              <a:ext uri="{FF2B5EF4-FFF2-40B4-BE49-F238E27FC236}">
                <a16:creationId xmlns:a16="http://schemas.microsoft.com/office/drawing/2014/main" id="{7545E7EB-7148-3387-CA57-973A1E3D4685}"/>
              </a:ext>
            </a:extLst>
          </p:cNvPr>
          <p:cNvSpPr/>
          <p:nvPr/>
        </p:nvSpPr>
        <p:spPr>
          <a:xfrm>
            <a:off x="7991406" y="5888153"/>
            <a:ext cx="761771" cy="723443"/>
          </a:xfrm>
          <a:custGeom>
            <a:avLst/>
            <a:gdLst/>
            <a:ahLst/>
            <a:cxnLst/>
            <a:rect l="l" t="t" r="r" b="b"/>
            <a:pathLst>
              <a:path w="1142656" h="1085164">
                <a:moveTo>
                  <a:pt x="0" y="0"/>
                </a:moveTo>
                <a:lnTo>
                  <a:pt x="1142657" y="0"/>
                </a:lnTo>
                <a:lnTo>
                  <a:pt x="1142657" y="1085164"/>
                </a:lnTo>
                <a:lnTo>
                  <a:pt x="0" y="108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3332" t="-82215" r="-145701" b="-654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reeform 31">
            <a:extLst>
              <a:ext uri="{FF2B5EF4-FFF2-40B4-BE49-F238E27FC236}">
                <a16:creationId xmlns:a16="http://schemas.microsoft.com/office/drawing/2014/main" id="{E96BFD90-07A0-3ADE-085C-253105A34A3F}"/>
              </a:ext>
            </a:extLst>
          </p:cNvPr>
          <p:cNvSpPr/>
          <p:nvPr/>
        </p:nvSpPr>
        <p:spPr>
          <a:xfrm>
            <a:off x="2432968" y="5464968"/>
            <a:ext cx="1049969" cy="312233"/>
          </a:xfrm>
          <a:custGeom>
            <a:avLst/>
            <a:gdLst/>
            <a:ahLst/>
            <a:cxnLst/>
            <a:rect l="l" t="t" r="r" b="b"/>
            <a:pathLst>
              <a:path w="1574954" h="468350">
                <a:moveTo>
                  <a:pt x="0" y="0"/>
                </a:moveTo>
                <a:lnTo>
                  <a:pt x="1574954" y="0"/>
                </a:lnTo>
                <a:lnTo>
                  <a:pt x="1574954" y="468350"/>
                </a:lnTo>
                <a:lnTo>
                  <a:pt x="0" y="468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32">
            <a:extLst>
              <a:ext uri="{FF2B5EF4-FFF2-40B4-BE49-F238E27FC236}">
                <a16:creationId xmlns:a16="http://schemas.microsoft.com/office/drawing/2014/main" id="{6D4E25D5-8251-1658-6B80-C3001A3A54EC}"/>
              </a:ext>
            </a:extLst>
          </p:cNvPr>
          <p:cNvSpPr/>
          <p:nvPr/>
        </p:nvSpPr>
        <p:spPr>
          <a:xfrm>
            <a:off x="3555436" y="5445772"/>
            <a:ext cx="954378" cy="331429"/>
          </a:xfrm>
          <a:custGeom>
            <a:avLst/>
            <a:gdLst/>
            <a:ahLst/>
            <a:cxnLst/>
            <a:rect l="l" t="t" r="r" b="b"/>
            <a:pathLst>
              <a:path w="1431567" h="497144">
                <a:moveTo>
                  <a:pt x="0" y="0"/>
                </a:moveTo>
                <a:lnTo>
                  <a:pt x="1431566" y="0"/>
                </a:lnTo>
                <a:lnTo>
                  <a:pt x="1431566" y="497144"/>
                </a:lnTo>
                <a:lnTo>
                  <a:pt x="0" y="4971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33">
            <a:extLst>
              <a:ext uri="{FF2B5EF4-FFF2-40B4-BE49-F238E27FC236}">
                <a16:creationId xmlns:a16="http://schemas.microsoft.com/office/drawing/2014/main" id="{22CC4638-A487-4E9F-39B2-9282E938C367}"/>
              </a:ext>
            </a:extLst>
          </p:cNvPr>
          <p:cNvSpPr/>
          <p:nvPr/>
        </p:nvSpPr>
        <p:spPr>
          <a:xfrm>
            <a:off x="4587033" y="5343350"/>
            <a:ext cx="957083" cy="536274"/>
          </a:xfrm>
          <a:custGeom>
            <a:avLst/>
            <a:gdLst/>
            <a:ahLst/>
            <a:cxnLst/>
            <a:rect l="l" t="t" r="r" b="b"/>
            <a:pathLst>
              <a:path w="1435624" h="804411">
                <a:moveTo>
                  <a:pt x="0" y="0"/>
                </a:moveTo>
                <a:lnTo>
                  <a:pt x="1435624" y="0"/>
                </a:lnTo>
                <a:lnTo>
                  <a:pt x="1435624" y="804412"/>
                </a:lnTo>
                <a:lnTo>
                  <a:pt x="0" y="804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Freeform 34">
            <a:extLst>
              <a:ext uri="{FF2B5EF4-FFF2-40B4-BE49-F238E27FC236}">
                <a16:creationId xmlns:a16="http://schemas.microsoft.com/office/drawing/2014/main" id="{B02E9C01-EACC-8DB5-3B9C-EB063B496F7E}"/>
              </a:ext>
            </a:extLst>
          </p:cNvPr>
          <p:cNvSpPr/>
          <p:nvPr/>
        </p:nvSpPr>
        <p:spPr>
          <a:xfrm>
            <a:off x="5628402" y="5497497"/>
            <a:ext cx="970094" cy="224003"/>
          </a:xfrm>
          <a:custGeom>
            <a:avLst/>
            <a:gdLst/>
            <a:ahLst/>
            <a:cxnLst/>
            <a:rect l="l" t="t" r="r" b="b"/>
            <a:pathLst>
              <a:path w="1455141" h="336005">
                <a:moveTo>
                  <a:pt x="0" y="0"/>
                </a:moveTo>
                <a:lnTo>
                  <a:pt x="1455141" y="0"/>
                </a:lnTo>
                <a:lnTo>
                  <a:pt x="1455141" y="336005"/>
                </a:lnTo>
                <a:lnTo>
                  <a:pt x="0" y="336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35">
            <a:extLst>
              <a:ext uri="{FF2B5EF4-FFF2-40B4-BE49-F238E27FC236}">
                <a16:creationId xmlns:a16="http://schemas.microsoft.com/office/drawing/2014/main" id="{46409D52-3E0D-D24B-4269-B2DCCBE571C0}"/>
              </a:ext>
            </a:extLst>
          </p:cNvPr>
          <p:cNvSpPr/>
          <p:nvPr/>
        </p:nvSpPr>
        <p:spPr>
          <a:xfrm>
            <a:off x="6674696" y="5318468"/>
            <a:ext cx="937659" cy="586037"/>
          </a:xfrm>
          <a:custGeom>
            <a:avLst/>
            <a:gdLst/>
            <a:ahLst/>
            <a:cxnLst/>
            <a:rect l="l" t="t" r="r" b="b"/>
            <a:pathLst>
              <a:path w="1406489" h="879055">
                <a:moveTo>
                  <a:pt x="0" y="0"/>
                </a:moveTo>
                <a:lnTo>
                  <a:pt x="1406489" y="0"/>
                </a:lnTo>
                <a:lnTo>
                  <a:pt x="1406489" y="879056"/>
                </a:lnTo>
                <a:lnTo>
                  <a:pt x="0" y="879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 36">
            <a:extLst>
              <a:ext uri="{FF2B5EF4-FFF2-40B4-BE49-F238E27FC236}">
                <a16:creationId xmlns:a16="http://schemas.microsoft.com/office/drawing/2014/main" id="{0AC22514-E94F-6C64-268A-F37C5708A714}"/>
              </a:ext>
            </a:extLst>
          </p:cNvPr>
          <p:cNvSpPr/>
          <p:nvPr/>
        </p:nvSpPr>
        <p:spPr>
          <a:xfrm>
            <a:off x="7682205" y="5464525"/>
            <a:ext cx="981206" cy="289947"/>
          </a:xfrm>
          <a:custGeom>
            <a:avLst/>
            <a:gdLst/>
            <a:ahLst/>
            <a:cxnLst/>
            <a:rect l="l" t="t" r="r" b="b"/>
            <a:pathLst>
              <a:path w="1471809" h="434920">
                <a:moveTo>
                  <a:pt x="0" y="0"/>
                </a:moveTo>
                <a:lnTo>
                  <a:pt x="1471809" y="0"/>
                </a:lnTo>
                <a:lnTo>
                  <a:pt x="1471809" y="434920"/>
                </a:lnTo>
                <a:lnTo>
                  <a:pt x="0" y="434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Freeform 37">
            <a:extLst>
              <a:ext uri="{FF2B5EF4-FFF2-40B4-BE49-F238E27FC236}">
                <a16:creationId xmlns:a16="http://schemas.microsoft.com/office/drawing/2014/main" id="{DD3F2164-342B-EC8E-00F7-741386B4EBD3}"/>
              </a:ext>
            </a:extLst>
          </p:cNvPr>
          <p:cNvSpPr/>
          <p:nvPr/>
        </p:nvSpPr>
        <p:spPr>
          <a:xfrm>
            <a:off x="8796612" y="5515622"/>
            <a:ext cx="989878" cy="227672"/>
          </a:xfrm>
          <a:custGeom>
            <a:avLst/>
            <a:gdLst/>
            <a:ahLst/>
            <a:cxnLst/>
            <a:rect l="l" t="t" r="r" b="b"/>
            <a:pathLst>
              <a:path w="1484817" h="341508">
                <a:moveTo>
                  <a:pt x="0" y="0"/>
                </a:moveTo>
                <a:lnTo>
                  <a:pt x="1484816" y="0"/>
                </a:lnTo>
                <a:lnTo>
                  <a:pt x="1484816" y="341508"/>
                </a:lnTo>
                <a:lnTo>
                  <a:pt x="0" y="341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 38">
            <a:extLst>
              <a:ext uri="{FF2B5EF4-FFF2-40B4-BE49-F238E27FC236}">
                <a16:creationId xmlns:a16="http://schemas.microsoft.com/office/drawing/2014/main" id="{F4F76062-B923-120B-FF6C-B05D97BE01E8}"/>
              </a:ext>
            </a:extLst>
          </p:cNvPr>
          <p:cNvSpPr/>
          <p:nvPr/>
        </p:nvSpPr>
        <p:spPr>
          <a:xfrm>
            <a:off x="3205529" y="6031201"/>
            <a:ext cx="750342" cy="414564"/>
          </a:xfrm>
          <a:custGeom>
            <a:avLst/>
            <a:gdLst/>
            <a:ahLst/>
            <a:cxnLst/>
            <a:rect l="l" t="t" r="r" b="b"/>
            <a:pathLst>
              <a:path w="1125513" h="621846">
                <a:moveTo>
                  <a:pt x="0" y="0"/>
                </a:moveTo>
                <a:lnTo>
                  <a:pt x="1125514" y="0"/>
                </a:lnTo>
                <a:lnTo>
                  <a:pt x="1125514" y="621846"/>
                </a:lnTo>
                <a:lnTo>
                  <a:pt x="0" y="621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Freeform 39">
            <a:extLst>
              <a:ext uri="{FF2B5EF4-FFF2-40B4-BE49-F238E27FC236}">
                <a16:creationId xmlns:a16="http://schemas.microsoft.com/office/drawing/2014/main" id="{7716D296-66B9-D0C5-E90D-5EB926F39BE5}"/>
              </a:ext>
            </a:extLst>
          </p:cNvPr>
          <p:cNvSpPr/>
          <p:nvPr/>
        </p:nvSpPr>
        <p:spPr>
          <a:xfrm>
            <a:off x="4013575" y="6155289"/>
            <a:ext cx="737791" cy="172745"/>
          </a:xfrm>
          <a:custGeom>
            <a:avLst/>
            <a:gdLst/>
            <a:ahLst/>
            <a:cxnLst/>
            <a:rect l="l" t="t" r="r" b="b"/>
            <a:pathLst>
              <a:path w="1106686" h="259118">
                <a:moveTo>
                  <a:pt x="0" y="0"/>
                </a:moveTo>
                <a:lnTo>
                  <a:pt x="1106686" y="0"/>
                </a:lnTo>
                <a:lnTo>
                  <a:pt x="1106686" y="259118"/>
                </a:lnTo>
                <a:lnTo>
                  <a:pt x="0" y="2591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Freeform 40">
            <a:extLst>
              <a:ext uri="{FF2B5EF4-FFF2-40B4-BE49-F238E27FC236}">
                <a16:creationId xmlns:a16="http://schemas.microsoft.com/office/drawing/2014/main" id="{22861B89-E424-42F4-19A5-34B71AF3BBE7}"/>
              </a:ext>
            </a:extLst>
          </p:cNvPr>
          <p:cNvSpPr/>
          <p:nvPr/>
        </p:nvSpPr>
        <p:spPr>
          <a:xfrm>
            <a:off x="4808515" y="6149379"/>
            <a:ext cx="735600" cy="168359"/>
          </a:xfrm>
          <a:custGeom>
            <a:avLst/>
            <a:gdLst/>
            <a:ahLst/>
            <a:cxnLst/>
            <a:rect l="l" t="t" r="r" b="b"/>
            <a:pathLst>
              <a:path w="1103400" h="252539">
                <a:moveTo>
                  <a:pt x="0" y="0"/>
                </a:moveTo>
                <a:lnTo>
                  <a:pt x="1103400" y="0"/>
                </a:lnTo>
                <a:lnTo>
                  <a:pt x="1103400" y="252538"/>
                </a:lnTo>
                <a:lnTo>
                  <a:pt x="0" y="252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Freeform 41">
            <a:extLst>
              <a:ext uri="{FF2B5EF4-FFF2-40B4-BE49-F238E27FC236}">
                <a16:creationId xmlns:a16="http://schemas.microsoft.com/office/drawing/2014/main" id="{BE450DD8-6DD8-8FE5-EEA9-E13DB0EC6CDC}"/>
              </a:ext>
            </a:extLst>
          </p:cNvPr>
          <p:cNvSpPr/>
          <p:nvPr/>
        </p:nvSpPr>
        <p:spPr>
          <a:xfrm>
            <a:off x="5570415" y="5976157"/>
            <a:ext cx="784675" cy="515923"/>
          </a:xfrm>
          <a:custGeom>
            <a:avLst/>
            <a:gdLst/>
            <a:ahLst/>
            <a:cxnLst/>
            <a:rect l="l" t="t" r="r" b="b"/>
            <a:pathLst>
              <a:path w="1177012" h="773885">
                <a:moveTo>
                  <a:pt x="0" y="0"/>
                </a:moveTo>
                <a:lnTo>
                  <a:pt x="1177012" y="0"/>
                </a:lnTo>
                <a:lnTo>
                  <a:pt x="1177012" y="773886"/>
                </a:lnTo>
                <a:lnTo>
                  <a:pt x="0" y="7738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reeform 42">
            <a:extLst>
              <a:ext uri="{FF2B5EF4-FFF2-40B4-BE49-F238E27FC236}">
                <a16:creationId xmlns:a16="http://schemas.microsoft.com/office/drawing/2014/main" id="{90100863-67BE-888C-2571-1D345DCCD80A}"/>
              </a:ext>
            </a:extLst>
          </p:cNvPr>
          <p:cNvSpPr/>
          <p:nvPr/>
        </p:nvSpPr>
        <p:spPr>
          <a:xfrm>
            <a:off x="6405890" y="6082306"/>
            <a:ext cx="724935" cy="318971"/>
          </a:xfrm>
          <a:custGeom>
            <a:avLst/>
            <a:gdLst/>
            <a:ahLst/>
            <a:cxnLst/>
            <a:rect l="l" t="t" r="r" b="b"/>
            <a:pathLst>
              <a:path w="1087402" h="478457">
                <a:moveTo>
                  <a:pt x="0" y="0"/>
                </a:moveTo>
                <a:lnTo>
                  <a:pt x="1087403" y="0"/>
                </a:lnTo>
                <a:lnTo>
                  <a:pt x="1087403" y="478457"/>
                </a:lnTo>
                <a:lnTo>
                  <a:pt x="0" y="4784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Freeform 43">
            <a:extLst>
              <a:ext uri="{FF2B5EF4-FFF2-40B4-BE49-F238E27FC236}">
                <a16:creationId xmlns:a16="http://schemas.microsoft.com/office/drawing/2014/main" id="{175294F0-68B8-8A97-DF5B-530811D6DCB1}"/>
              </a:ext>
            </a:extLst>
          </p:cNvPr>
          <p:cNvSpPr/>
          <p:nvPr/>
        </p:nvSpPr>
        <p:spPr>
          <a:xfrm>
            <a:off x="7181625" y="6141019"/>
            <a:ext cx="767140" cy="194929"/>
          </a:xfrm>
          <a:custGeom>
            <a:avLst/>
            <a:gdLst/>
            <a:ahLst/>
            <a:cxnLst/>
            <a:rect l="l" t="t" r="r" b="b"/>
            <a:pathLst>
              <a:path w="1150710" h="292394">
                <a:moveTo>
                  <a:pt x="0" y="0"/>
                </a:moveTo>
                <a:lnTo>
                  <a:pt x="1150709" y="0"/>
                </a:lnTo>
                <a:lnTo>
                  <a:pt x="1150709" y="292394"/>
                </a:lnTo>
                <a:lnTo>
                  <a:pt x="0" y="29239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 44">
            <a:extLst>
              <a:ext uri="{FF2B5EF4-FFF2-40B4-BE49-F238E27FC236}">
                <a16:creationId xmlns:a16="http://schemas.microsoft.com/office/drawing/2014/main" id="{9C234360-403D-A251-16CC-C2CEB4AFB1C8}"/>
              </a:ext>
            </a:extLst>
          </p:cNvPr>
          <p:cNvSpPr/>
          <p:nvPr/>
        </p:nvSpPr>
        <p:spPr>
          <a:xfrm>
            <a:off x="1548176" y="3258967"/>
            <a:ext cx="9000438" cy="1368278"/>
          </a:xfrm>
          <a:custGeom>
            <a:avLst/>
            <a:gdLst/>
            <a:ahLst/>
            <a:cxnLst/>
            <a:rect l="l" t="t" r="r" b="b"/>
            <a:pathLst>
              <a:path w="13500657" h="2052417">
                <a:moveTo>
                  <a:pt x="0" y="0"/>
                </a:moveTo>
                <a:lnTo>
                  <a:pt x="13500656" y="0"/>
                </a:lnTo>
                <a:lnTo>
                  <a:pt x="13500656" y="2052418"/>
                </a:lnTo>
                <a:lnTo>
                  <a:pt x="0" y="2052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98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Freeform 45">
            <a:extLst>
              <a:ext uri="{FF2B5EF4-FFF2-40B4-BE49-F238E27FC236}">
                <a16:creationId xmlns:a16="http://schemas.microsoft.com/office/drawing/2014/main" id="{3E4EF4EC-E0ED-93E7-4F39-38B9DFCF67EB}"/>
              </a:ext>
            </a:extLst>
          </p:cNvPr>
          <p:cNvSpPr/>
          <p:nvPr/>
        </p:nvSpPr>
        <p:spPr>
          <a:xfrm>
            <a:off x="6156345" y="2566240"/>
            <a:ext cx="1025242" cy="629752"/>
          </a:xfrm>
          <a:custGeom>
            <a:avLst/>
            <a:gdLst/>
            <a:ahLst/>
            <a:cxnLst/>
            <a:rect l="l" t="t" r="r" b="b"/>
            <a:pathLst>
              <a:path w="1537863" h="944628">
                <a:moveTo>
                  <a:pt x="0" y="0"/>
                </a:moveTo>
                <a:lnTo>
                  <a:pt x="1537864" y="0"/>
                </a:lnTo>
                <a:lnTo>
                  <a:pt x="1537864" y="944628"/>
                </a:lnTo>
                <a:lnTo>
                  <a:pt x="0" y="944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6042" t="-104726" r="-431841" b="-22760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46">
            <a:extLst>
              <a:ext uri="{FF2B5EF4-FFF2-40B4-BE49-F238E27FC236}">
                <a16:creationId xmlns:a16="http://schemas.microsoft.com/office/drawing/2014/main" id="{F15DFEE0-CCFD-2C26-9D75-58BADDB02602}"/>
              </a:ext>
            </a:extLst>
          </p:cNvPr>
          <p:cNvSpPr/>
          <p:nvPr/>
        </p:nvSpPr>
        <p:spPr>
          <a:xfrm>
            <a:off x="7098872" y="2571960"/>
            <a:ext cx="3109798" cy="617157"/>
          </a:xfrm>
          <a:custGeom>
            <a:avLst/>
            <a:gdLst/>
            <a:ahLst/>
            <a:cxnLst/>
            <a:rect l="l" t="t" r="r" b="b"/>
            <a:pathLst>
              <a:path w="4664697" h="925736">
                <a:moveTo>
                  <a:pt x="0" y="0"/>
                </a:moveTo>
                <a:lnTo>
                  <a:pt x="4664697" y="0"/>
                </a:lnTo>
                <a:lnTo>
                  <a:pt x="4664697" y="925735"/>
                </a:lnTo>
                <a:lnTo>
                  <a:pt x="0" y="925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421" t="-106863" b="-23429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47">
            <a:extLst>
              <a:ext uri="{FF2B5EF4-FFF2-40B4-BE49-F238E27FC236}">
                <a16:creationId xmlns:a16="http://schemas.microsoft.com/office/drawing/2014/main" id="{B1D05078-CDDA-5B77-7325-0763FB20FC4C}"/>
              </a:ext>
            </a:extLst>
          </p:cNvPr>
          <p:cNvSpPr/>
          <p:nvPr/>
        </p:nvSpPr>
        <p:spPr>
          <a:xfrm>
            <a:off x="1492634" y="2594821"/>
            <a:ext cx="3579312" cy="687007"/>
          </a:xfrm>
          <a:custGeom>
            <a:avLst/>
            <a:gdLst/>
            <a:ahLst/>
            <a:cxnLst/>
            <a:rect l="l" t="t" r="r" b="b"/>
            <a:pathLst>
              <a:path w="5368968" h="1030511">
                <a:moveTo>
                  <a:pt x="0" y="0"/>
                </a:moveTo>
                <a:lnTo>
                  <a:pt x="5368968" y="0"/>
                </a:lnTo>
                <a:lnTo>
                  <a:pt x="5368968" y="1030510"/>
                </a:lnTo>
                <a:lnTo>
                  <a:pt x="0" y="103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998" r="-151457" b="-20030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 48">
            <a:extLst>
              <a:ext uri="{FF2B5EF4-FFF2-40B4-BE49-F238E27FC236}">
                <a16:creationId xmlns:a16="http://schemas.microsoft.com/office/drawing/2014/main" id="{BADC39FE-060A-01B2-75B1-D7CB17429D09}"/>
              </a:ext>
            </a:extLst>
          </p:cNvPr>
          <p:cNvSpPr/>
          <p:nvPr/>
        </p:nvSpPr>
        <p:spPr>
          <a:xfrm>
            <a:off x="5110047" y="2712500"/>
            <a:ext cx="925919" cy="344647"/>
          </a:xfrm>
          <a:custGeom>
            <a:avLst/>
            <a:gdLst/>
            <a:ahLst/>
            <a:cxnLst/>
            <a:rect l="l" t="t" r="r" b="b"/>
            <a:pathLst>
              <a:path w="1388879" h="516971">
                <a:moveTo>
                  <a:pt x="0" y="0"/>
                </a:moveTo>
                <a:lnTo>
                  <a:pt x="1388878" y="0"/>
                </a:lnTo>
                <a:lnTo>
                  <a:pt x="1388878" y="516972"/>
                </a:lnTo>
                <a:lnTo>
                  <a:pt x="0" y="51697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51">
            <a:extLst>
              <a:ext uri="{FF2B5EF4-FFF2-40B4-BE49-F238E27FC236}">
                <a16:creationId xmlns:a16="http://schemas.microsoft.com/office/drawing/2014/main" id="{04DC5A98-325B-B814-0603-1428B5C8B85E}"/>
              </a:ext>
            </a:extLst>
          </p:cNvPr>
          <p:cNvSpPr txBox="1"/>
          <p:nvPr/>
        </p:nvSpPr>
        <p:spPr>
          <a:xfrm>
            <a:off x="862649" y="1401332"/>
            <a:ext cx="10466703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Client References</a:t>
            </a:r>
          </a:p>
        </p:txBody>
      </p:sp>
      <p:sp>
        <p:nvSpPr>
          <p:cNvPr id="77" name="TextBox 52">
            <a:extLst>
              <a:ext uri="{FF2B5EF4-FFF2-40B4-BE49-F238E27FC236}">
                <a16:creationId xmlns:a16="http://schemas.microsoft.com/office/drawing/2014/main" id="{BF382F3F-02BE-8D5D-9103-50F4EA111329}"/>
              </a:ext>
            </a:extLst>
          </p:cNvPr>
          <p:cNvSpPr txBox="1"/>
          <p:nvPr/>
        </p:nvSpPr>
        <p:spPr>
          <a:xfrm>
            <a:off x="862649" y="4849373"/>
            <a:ext cx="10466703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Official Research Partners and Associations</a:t>
            </a:r>
          </a:p>
        </p:txBody>
      </p:sp>
    </p:spTree>
    <p:extLst>
      <p:ext uri="{BB962C8B-B14F-4D97-AF65-F5344CB8AC3E}">
        <p14:creationId xmlns:p14="http://schemas.microsoft.com/office/powerpoint/2010/main" val="2586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3664E-9A76-9F65-7F09-A8CDD31DFD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939" y="2534725"/>
            <a:ext cx="5799357" cy="4508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noProof="0" dirty="0">
                <a:latin typeface="Aptos" panose="020B0004020202020204" pitchFamily="34" charset="0"/>
              </a:rPr>
              <a:t>Made for technicians.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A86D87-E229-E17D-E661-374746AC6A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940" y="2023865"/>
            <a:ext cx="5799356" cy="323613"/>
          </a:xfrm>
        </p:spPr>
        <p:txBody>
          <a:bodyPr/>
          <a:lstStyle/>
          <a:p>
            <a:r>
              <a:rPr lang="en-US" noProof="0" dirty="0">
                <a:latin typeface="Aptos" panose="020B0004020202020204" pitchFamily="34" charset="0"/>
                <a:cs typeface="Aparajita" panose="020B0502040204020203" pitchFamily="18" charset="0"/>
              </a:rPr>
              <a:t>Maintenance management software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555E2E-2B6E-EFB1-404F-5E0E36609E2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lIns="91440" tIns="45720" rIns="91440" bIns="45720" anchor="t"/>
          <a:lstStyle/>
          <a:p>
            <a:r>
              <a:rPr lang="de-DE" dirty="0">
                <a:latin typeface="Aptos" panose="020B0004020202020204" pitchFamily="34" charset="0"/>
              </a:rPr>
              <a:t>Mathias Horner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D235EA-22D1-ACAB-7040-8AC1F09C50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82742" y="5001039"/>
            <a:ext cx="3591554" cy="357769"/>
          </a:xfrm>
        </p:spPr>
        <p:txBody>
          <a:bodyPr/>
          <a:lstStyle/>
          <a:p>
            <a:r>
              <a:rPr lang="de-DE" dirty="0" err="1">
                <a:latin typeface="Aptos" panose="020B0004020202020204" pitchFamily="34" charset="0"/>
              </a:rPr>
              <a:t>Product</a:t>
            </a:r>
            <a:r>
              <a:rPr lang="de-DE" dirty="0">
                <a:latin typeface="Aptos" panose="020B0004020202020204" pitchFamily="34" charset="0"/>
              </a:rPr>
              <a:t> Manager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3D62B97-034B-D6B8-12FE-28D9951C5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ellipse">
            <a:avLst/>
          </a:prstGeom>
          <a:ln w="25400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292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16E65-ECF4-6AFB-43DE-1B91D95B60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022" y="1093084"/>
            <a:ext cx="7885537" cy="450850"/>
          </a:xfrm>
        </p:spPr>
        <p:txBody>
          <a:bodyPr/>
          <a:lstStyle/>
          <a:p>
            <a:r>
              <a:rPr lang="en-US" dirty="0">
                <a:latin typeface="+mj-lt"/>
              </a:rPr>
              <a:t>We have been transforming industrial processes since 2016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2FE762-8110-BC49-F984-09D71CA9EB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Background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06AF34-9FF9-C02D-0EDA-8A96768BFBC4}"/>
              </a:ext>
            </a:extLst>
          </p:cNvPr>
          <p:cNvGrpSpPr/>
          <p:nvPr/>
        </p:nvGrpSpPr>
        <p:grpSpPr>
          <a:xfrm>
            <a:off x="526606" y="2211087"/>
            <a:ext cx="2525486" cy="1603112"/>
            <a:chOff x="526606" y="2131607"/>
            <a:chExt cx="2525486" cy="1603112"/>
          </a:xfrm>
        </p:grpSpPr>
        <p:sp>
          <p:nvSpPr>
            <p:cNvPr id="11" name="Abgerundetes Rechteck 5">
              <a:extLst>
                <a:ext uri="{FF2B5EF4-FFF2-40B4-BE49-F238E27FC236}">
                  <a16:creationId xmlns:a16="http://schemas.microsoft.com/office/drawing/2014/main" id="{EBF25116-721C-4052-E541-E5296E2634FB}"/>
                </a:ext>
              </a:extLst>
            </p:cNvPr>
            <p:cNvSpPr/>
            <p:nvPr/>
          </p:nvSpPr>
          <p:spPr>
            <a:xfrm>
              <a:off x="526606" y="2131607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feld 6">
              <a:extLst>
                <a:ext uri="{FF2B5EF4-FFF2-40B4-BE49-F238E27FC236}">
                  <a16:creationId xmlns:a16="http://schemas.microsoft.com/office/drawing/2014/main" id="{978BC404-D99A-6C93-1D11-D4AA542B5D0E}"/>
                </a:ext>
              </a:extLst>
            </p:cNvPr>
            <p:cNvSpPr txBox="1"/>
            <p:nvPr/>
          </p:nvSpPr>
          <p:spPr>
            <a:xfrm>
              <a:off x="648001" y="2845588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founded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Mont" pitchFamily="2" charset="0"/>
                  <a:ea typeface="Lato Black" charset="0"/>
                  <a:cs typeface="Poppins" panose="00000500000000000000" pitchFamily="50" charset="0"/>
                </a:rPr>
                <a:t>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Mont" pitchFamily="2" charset="0"/>
                  <a:ea typeface="Lato Black" charset="0"/>
                  <a:cs typeface="Poppins" panose="00000500000000000000" pitchFamily="50" charset="0"/>
                </a:rPr>
                <a:t>as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Mont" pitchFamily="2" charset="0"/>
                  <a:ea typeface="Lato Black" charset="0"/>
                  <a:cs typeface="Poppins" panose="00000500000000000000" pitchFamily="50" charset="0"/>
                </a:rPr>
                <a:t>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Mont" pitchFamily="2" charset="0"/>
                  <a:ea typeface="Lato Black" charset="0"/>
                  <a:cs typeface="Poppins" panose="00000500000000000000" pitchFamily="50" charset="0"/>
                </a:rPr>
                <a:t>oculavis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Mont" pitchFamily="2" charset="0"/>
                <a:ea typeface="Lato Black" charset="0"/>
                <a:cs typeface="Poppins" panose="00000500000000000000" pitchFamily="50" charset="0"/>
              </a:endParaRPr>
            </a:p>
          </p:txBody>
        </p:sp>
        <p:sp>
          <p:nvSpPr>
            <p:cNvPr id="26" name="Textfeld 6">
              <a:extLst>
                <a:ext uri="{FF2B5EF4-FFF2-40B4-BE49-F238E27FC236}">
                  <a16:creationId xmlns:a16="http://schemas.microsoft.com/office/drawing/2014/main" id="{F0C4D5F6-9524-79BC-33ED-5FAFF246D947}"/>
                </a:ext>
              </a:extLst>
            </p:cNvPr>
            <p:cNvSpPr txBox="1"/>
            <p:nvPr/>
          </p:nvSpPr>
          <p:spPr>
            <a:xfrm>
              <a:off x="648000" y="2268093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2016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5760AA-095D-B5D7-2889-0CE365B06014}"/>
              </a:ext>
            </a:extLst>
          </p:cNvPr>
          <p:cNvGrpSpPr/>
          <p:nvPr/>
        </p:nvGrpSpPr>
        <p:grpSpPr>
          <a:xfrm>
            <a:off x="3385050" y="2211087"/>
            <a:ext cx="2525486" cy="1603112"/>
            <a:chOff x="3385050" y="2131607"/>
            <a:chExt cx="2525486" cy="1603112"/>
          </a:xfrm>
        </p:grpSpPr>
        <p:sp>
          <p:nvSpPr>
            <p:cNvPr id="15" name="Abgerundetes Rechteck 11">
              <a:extLst>
                <a:ext uri="{FF2B5EF4-FFF2-40B4-BE49-F238E27FC236}">
                  <a16:creationId xmlns:a16="http://schemas.microsoft.com/office/drawing/2014/main" id="{FD86DE2A-07AA-A195-21C3-4B788B7AC517}"/>
                </a:ext>
              </a:extLst>
            </p:cNvPr>
            <p:cNvSpPr/>
            <p:nvPr/>
          </p:nvSpPr>
          <p:spPr>
            <a:xfrm>
              <a:off x="3385050" y="2131607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sp>
          <p:nvSpPr>
            <p:cNvPr id="29" name="Textfeld 6">
              <a:extLst>
                <a:ext uri="{FF2B5EF4-FFF2-40B4-BE49-F238E27FC236}">
                  <a16:creationId xmlns:a16="http://schemas.microsoft.com/office/drawing/2014/main" id="{F5610A33-DFF7-0171-47CF-B499E55FC3E2}"/>
                </a:ext>
              </a:extLst>
            </p:cNvPr>
            <p:cNvSpPr txBox="1"/>
            <p:nvPr/>
          </p:nvSpPr>
          <p:spPr>
            <a:xfrm>
              <a:off x="3560949" y="2844000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re-branded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to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 </a:t>
              </a: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Maintastic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  <p:sp>
          <p:nvSpPr>
            <p:cNvPr id="30" name="Textfeld 6">
              <a:extLst>
                <a:ext uri="{FF2B5EF4-FFF2-40B4-BE49-F238E27FC236}">
                  <a16:creationId xmlns:a16="http://schemas.microsoft.com/office/drawing/2014/main" id="{EA1AF8B9-1A50-3A87-5122-D3B718A9D0B1}"/>
                </a:ext>
              </a:extLst>
            </p:cNvPr>
            <p:cNvSpPr txBox="1"/>
            <p:nvPr/>
          </p:nvSpPr>
          <p:spPr>
            <a:xfrm>
              <a:off x="3560948" y="2268000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2025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497D33-9648-C791-96F0-D70D981911E9}"/>
              </a:ext>
            </a:extLst>
          </p:cNvPr>
          <p:cNvGrpSpPr/>
          <p:nvPr/>
        </p:nvGrpSpPr>
        <p:grpSpPr>
          <a:xfrm>
            <a:off x="6243494" y="2211087"/>
            <a:ext cx="2525486" cy="1603112"/>
            <a:chOff x="6243494" y="2131607"/>
            <a:chExt cx="2525486" cy="1603112"/>
          </a:xfrm>
        </p:grpSpPr>
        <p:sp>
          <p:nvSpPr>
            <p:cNvPr id="31" name="Abgerundetes Rechteck 11">
              <a:extLst>
                <a:ext uri="{FF2B5EF4-FFF2-40B4-BE49-F238E27FC236}">
                  <a16:creationId xmlns:a16="http://schemas.microsoft.com/office/drawing/2014/main" id="{81B344F5-81B6-5FE6-3097-572D96C75CC7}"/>
                </a:ext>
              </a:extLst>
            </p:cNvPr>
            <p:cNvSpPr/>
            <p:nvPr/>
          </p:nvSpPr>
          <p:spPr>
            <a:xfrm>
              <a:off x="6243494" y="2131607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sp>
          <p:nvSpPr>
            <p:cNvPr id="32" name="Textfeld 6">
              <a:extLst>
                <a:ext uri="{FF2B5EF4-FFF2-40B4-BE49-F238E27FC236}">
                  <a16:creationId xmlns:a16="http://schemas.microsoft.com/office/drawing/2014/main" id="{1813E227-9398-8E28-FF5D-89767A92200C}"/>
                </a:ext>
              </a:extLst>
            </p:cNvPr>
            <p:cNvSpPr txBox="1"/>
            <p:nvPr/>
          </p:nvSpPr>
          <p:spPr>
            <a:xfrm>
              <a:off x="6419393" y="2844000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Customer</a:t>
              </a:r>
            </a:p>
          </p:txBody>
        </p:sp>
        <p:sp>
          <p:nvSpPr>
            <p:cNvPr id="33" name="Textfeld 6">
              <a:extLst>
                <a:ext uri="{FF2B5EF4-FFF2-40B4-BE49-F238E27FC236}">
                  <a16:creationId xmlns:a16="http://schemas.microsoft.com/office/drawing/2014/main" id="{10B97EBD-A22B-4D2C-6878-24026E69436D}"/>
                </a:ext>
              </a:extLst>
            </p:cNvPr>
            <p:cNvSpPr txBox="1"/>
            <p:nvPr/>
          </p:nvSpPr>
          <p:spPr>
            <a:xfrm>
              <a:off x="6419392" y="2268000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120+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29C302-E0B4-D8F0-7532-AC532788F361}"/>
              </a:ext>
            </a:extLst>
          </p:cNvPr>
          <p:cNvGrpSpPr/>
          <p:nvPr/>
        </p:nvGrpSpPr>
        <p:grpSpPr>
          <a:xfrm>
            <a:off x="6281467" y="4167167"/>
            <a:ext cx="2525486" cy="1603112"/>
            <a:chOff x="9139910" y="2131607"/>
            <a:chExt cx="2525486" cy="1603112"/>
          </a:xfrm>
        </p:grpSpPr>
        <p:sp>
          <p:nvSpPr>
            <p:cNvPr id="34" name="Abgerundetes Rechteck 11">
              <a:extLst>
                <a:ext uri="{FF2B5EF4-FFF2-40B4-BE49-F238E27FC236}">
                  <a16:creationId xmlns:a16="http://schemas.microsoft.com/office/drawing/2014/main" id="{82947A6D-00D7-6819-3585-AD83496D1782}"/>
                </a:ext>
              </a:extLst>
            </p:cNvPr>
            <p:cNvSpPr/>
            <p:nvPr/>
          </p:nvSpPr>
          <p:spPr>
            <a:xfrm>
              <a:off x="9139910" y="2131607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sp>
          <p:nvSpPr>
            <p:cNvPr id="35" name="Textfeld 6">
              <a:extLst>
                <a:ext uri="{FF2B5EF4-FFF2-40B4-BE49-F238E27FC236}">
                  <a16:creationId xmlns:a16="http://schemas.microsoft.com/office/drawing/2014/main" id="{0321799F-D512-FFC2-F029-434DE709C509}"/>
                </a:ext>
              </a:extLst>
            </p:cNvPr>
            <p:cNvSpPr txBox="1"/>
            <p:nvPr/>
          </p:nvSpPr>
          <p:spPr>
            <a:xfrm>
              <a:off x="9315809" y="2844000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Revenue</a:t>
              </a:r>
            </a:p>
          </p:txBody>
        </p:sp>
        <p:sp>
          <p:nvSpPr>
            <p:cNvPr id="36" name="Textfeld 6">
              <a:extLst>
                <a:ext uri="{FF2B5EF4-FFF2-40B4-BE49-F238E27FC236}">
                  <a16:creationId xmlns:a16="http://schemas.microsoft.com/office/drawing/2014/main" id="{F03CA089-A252-D004-7752-43F7B4DA123D}"/>
                </a:ext>
              </a:extLst>
            </p:cNvPr>
            <p:cNvSpPr txBox="1"/>
            <p:nvPr/>
          </p:nvSpPr>
          <p:spPr>
            <a:xfrm>
              <a:off x="9315808" y="2268000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4.8 M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FB1EF66-680E-1835-8C27-C0D6335409DD}"/>
              </a:ext>
            </a:extLst>
          </p:cNvPr>
          <p:cNvGrpSpPr/>
          <p:nvPr/>
        </p:nvGrpSpPr>
        <p:grpSpPr>
          <a:xfrm>
            <a:off x="526605" y="4161804"/>
            <a:ext cx="2525486" cy="1603112"/>
            <a:chOff x="526605" y="4161804"/>
            <a:chExt cx="2525486" cy="1603112"/>
          </a:xfrm>
        </p:grpSpPr>
        <p:sp>
          <p:nvSpPr>
            <p:cNvPr id="23" name="Abgerundetes Rechteck 19">
              <a:extLst>
                <a:ext uri="{FF2B5EF4-FFF2-40B4-BE49-F238E27FC236}">
                  <a16:creationId xmlns:a16="http://schemas.microsoft.com/office/drawing/2014/main" id="{23AD9C02-2A83-7E7A-7657-0963C2056881}"/>
                </a:ext>
              </a:extLst>
            </p:cNvPr>
            <p:cNvSpPr/>
            <p:nvPr/>
          </p:nvSpPr>
          <p:spPr>
            <a:xfrm>
              <a:off x="526605" y="4161804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sp>
          <p:nvSpPr>
            <p:cNvPr id="39" name="Textfeld 6">
              <a:extLst>
                <a:ext uri="{FF2B5EF4-FFF2-40B4-BE49-F238E27FC236}">
                  <a16:creationId xmlns:a16="http://schemas.microsoft.com/office/drawing/2014/main" id="{C0C55B06-6317-682C-89C6-824483CFB5C8}"/>
                </a:ext>
              </a:extLst>
            </p:cNvPr>
            <p:cNvSpPr txBox="1"/>
            <p:nvPr/>
          </p:nvSpPr>
          <p:spPr>
            <a:xfrm>
              <a:off x="648001" y="4888214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ISO/IEC </a:t>
              </a: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certified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  <p:sp>
          <p:nvSpPr>
            <p:cNvPr id="40" name="Textfeld 6">
              <a:extLst>
                <a:ext uri="{FF2B5EF4-FFF2-40B4-BE49-F238E27FC236}">
                  <a16:creationId xmlns:a16="http://schemas.microsoft.com/office/drawing/2014/main" id="{EF82DD8D-9FD6-8A97-6060-016A2E30BCBB}"/>
                </a:ext>
              </a:extLst>
            </p:cNvPr>
            <p:cNvSpPr txBox="1"/>
            <p:nvPr/>
          </p:nvSpPr>
          <p:spPr>
            <a:xfrm>
              <a:off x="648000" y="4312214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27001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8D98D4-135E-C37A-2CB8-01B81B05EB5A}"/>
              </a:ext>
            </a:extLst>
          </p:cNvPr>
          <p:cNvGrpSpPr/>
          <p:nvPr/>
        </p:nvGrpSpPr>
        <p:grpSpPr>
          <a:xfrm>
            <a:off x="3385049" y="4161804"/>
            <a:ext cx="2525486" cy="1603112"/>
            <a:chOff x="3385049" y="4161804"/>
            <a:chExt cx="2525486" cy="1603112"/>
          </a:xfrm>
        </p:grpSpPr>
        <p:sp>
          <p:nvSpPr>
            <p:cNvPr id="19" name="Abgerundetes Rechteck 15">
              <a:extLst>
                <a:ext uri="{FF2B5EF4-FFF2-40B4-BE49-F238E27FC236}">
                  <a16:creationId xmlns:a16="http://schemas.microsoft.com/office/drawing/2014/main" id="{9560DD7C-DD59-E649-4002-31655F79D16E}"/>
                </a:ext>
              </a:extLst>
            </p:cNvPr>
            <p:cNvSpPr/>
            <p:nvPr/>
          </p:nvSpPr>
          <p:spPr>
            <a:xfrm>
              <a:off x="3385049" y="4161804"/>
              <a:ext cx="2525486" cy="1603112"/>
            </a:xfrm>
            <a:prstGeom prst="roundRect">
              <a:avLst>
                <a:gd name="adj" fmla="val 2673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endParaRPr>
            </a:p>
          </p:txBody>
        </p:sp>
        <p:sp>
          <p:nvSpPr>
            <p:cNvPr id="41" name="Textfeld 6">
              <a:extLst>
                <a:ext uri="{FF2B5EF4-FFF2-40B4-BE49-F238E27FC236}">
                  <a16:creationId xmlns:a16="http://schemas.microsoft.com/office/drawing/2014/main" id="{6A18D638-E4F7-1594-8FF2-EB06941A2B28}"/>
                </a:ext>
              </a:extLst>
            </p:cNvPr>
            <p:cNvSpPr txBox="1"/>
            <p:nvPr/>
          </p:nvSpPr>
          <p:spPr>
            <a:xfrm>
              <a:off x="3560949" y="4898392"/>
              <a:ext cx="2282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committed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 </a:t>
              </a:r>
              <a:r>
                <a:rPr kumimoji="0" lang="de-D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1F3F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Employees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  <p:sp>
          <p:nvSpPr>
            <p:cNvPr id="42" name="Textfeld 6">
              <a:extLst>
                <a:ext uri="{FF2B5EF4-FFF2-40B4-BE49-F238E27FC236}">
                  <a16:creationId xmlns:a16="http://schemas.microsoft.com/office/drawing/2014/main" id="{510699FE-C38A-E5B8-98A4-C839760E52C0}"/>
                </a:ext>
              </a:extLst>
            </p:cNvPr>
            <p:cNvSpPr txBox="1"/>
            <p:nvPr/>
          </p:nvSpPr>
          <p:spPr>
            <a:xfrm>
              <a:off x="3560948" y="4322392"/>
              <a:ext cx="2282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1" i="0" u="none" strike="noStrike" kern="1200" cap="none" spc="0" normalizeH="0" baseline="0" noProof="0">
                  <a:ln>
                    <a:noFill/>
                  </a:ln>
                  <a:solidFill>
                    <a:srgbClr val="3C91E6"/>
                  </a:solidFill>
                  <a:effectLst/>
                  <a:uLnTx/>
                  <a:uFillTx/>
                  <a:latin typeface="Aptos Display" panose="02110004020202020204"/>
                  <a:ea typeface="Lato Black" charset="0"/>
                  <a:cs typeface="Poppins" panose="00000500000000000000" pitchFamily="50" charset="0"/>
                </a:rPr>
                <a:t>60+</a:t>
              </a: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3C91E6"/>
                </a:solidFill>
                <a:effectLst/>
                <a:uLnTx/>
                <a:uFillTx/>
                <a:latin typeface="Aptos Display" panose="02110004020202020204"/>
                <a:ea typeface="Lato Black" charset="0"/>
                <a:cs typeface="Poppins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XR50 Theme">
  <a:themeElements>
    <a:clrScheme name="XR50 Theme Colors">
      <a:dk1>
        <a:srgbClr val="000000"/>
      </a:dk1>
      <a:lt1>
        <a:srgbClr val="FFFFFF"/>
      </a:lt1>
      <a:dk2>
        <a:srgbClr val="0E2841"/>
      </a:dk2>
      <a:lt2>
        <a:srgbClr val="E7E6E6"/>
      </a:lt2>
      <a:accent1>
        <a:srgbClr val="C089B4"/>
      </a:accent1>
      <a:accent2>
        <a:srgbClr val="0003D1"/>
      </a:accent2>
      <a:accent3>
        <a:srgbClr val="98B7E1"/>
      </a:accent3>
      <a:accent4>
        <a:srgbClr val="C1C8CE"/>
      </a:accent4>
      <a:accent5>
        <a:srgbClr val="DFB59F"/>
      </a:accent5>
      <a:accent6>
        <a:srgbClr val="C1DFB5"/>
      </a:accent6>
      <a:hlink>
        <a:srgbClr val="304EB2"/>
      </a:hlink>
      <a:folHlink>
        <a:srgbClr val="C28BE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50 Presentation Template" id="{CD283B3E-4CEC-E942-8374-2888A19DA34C}" vid="{2B0C1FD2-D24E-0042-89AC-EF5FBB275EF5}"/>
    </a:ext>
  </a:extLst>
</a:theme>
</file>

<file path=ppt/theme/theme2.xml><?xml version="1.0" encoding="utf-8"?>
<a:theme xmlns:a="http://schemas.openxmlformats.org/drawingml/2006/main" name="1_XR50 Theme">
  <a:themeElements>
    <a:clrScheme name="XR50 Theme Colors">
      <a:dk1>
        <a:srgbClr val="000000"/>
      </a:dk1>
      <a:lt1>
        <a:srgbClr val="FFFFFF"/>
      </a:lt1>
      <a:dk2>
        <a:srgbClr val="0E2841"/>
      </a:dk2>
      <a:lt2>
        <a:srgbClr val="E7E6E6"/>
      </a:lt2>
      <a:accent1>
        <a:srgbClr val="C089B4"/>
      </a:accent1>
      <a:accent2>
        <a:srgbClr val="0003D1"/>
      </a:accent2>
      <a:accent3>
        <a:srgbClr val="98B7E1"/>
      </a:accent3>
      <a:accent4>
        <a:srgbClr val="C1C8CE"/>
      </a:accent4>
      <a:accent5>
        <a:srgbClr val="DFB59F"/>
      </a:accent5>
      <a:accent6>
        <a:srgbClr val="C1DFB5"/>
      </a:accent6>
      <a:hlink>
        <a:srgbClr val="304EB2"/>
      </a:hlink>
      <a:folHlink>
        <a:srgbClr val="C28BE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50 Presentation Template" id="{CD283B3E-4CEC-E942-8374-2888A19DA34C}" vid="{2B0C1FD2-D24E-0042-89AC-EF5FBB275EF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Maintastic Corporate Colors">
      <a:dk1>
        <a:srgbClr val="002C7E"/>
      </a:dk1>
      <a:lt1>
        <a:srgbClr val="FFFFFF"/>
      </a:lt1>
      <a:dk2>
        <a:srgbClr val="2C3032"/>
      </a:dk2>
      <a:lt2>
        <a:srgbClr val="F3F6F8"/>
      </a:lt2>
      <a:accent1>
        <a:srgbClr val="3C91E6"/>
      </a:accent1>
      <a:accent2>
        <a:srgbClr val="FF7802"/>
      </a:accent2>
      <a:accent3>
        <a:srgbClr val="F9D3A5"/>
      </a:accent3>
      <a:accent4>
        <a:srgbClr val="2C3032"/>
      </a:accent4>
      <a:accent5>
        <a:srgbClr val="D9E0E2"/>
      </a:accent5>
      <a:accent6>
        <a:srgbClr val="F3F6F8"/>
      </a:accent6>
      <a:hlink>
        <a:srgbClr val="3C91E6"/>
      </a:hlink>
      <a:folHlink>
        <a:srgbClr val="002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B323C3B02F334F838444F90EE321C0" ma:contentTypeVersion="4" ma:contentTypeDescription="Create a new document." ma:contentTypeScope="" ma:versionID="8e441c6030b9d73089b04e11f4503a87">
  <xsd:schema xmlns:xsd="http://www.w3.org/2001/XMLSchema" xmlns:xs="http://www.w3.org/2001/XMLSchema" xmlns:p="http://schemas.microsoft.com/office/2006/metadata/properties" xmlns:ns2="7e819b4b-6502-403c-af3d-03f07ea0312d" targetNamespace="http://schemas.microsoft.com/office/2006/metadata/properties" ma:root="true" ma:fieldsID="249c8c4f0bc9058c6df0e844a884fc04" ns2:_="">
    <xsd:import namespace="7e819b4b-6502-403c-af3d-03f07ea031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19b4b-6502-403c-af3d-03f07ea031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3A7C1E-4FF9-44C8-923D-1E3F23A17C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3A73AA-A034-4C72-827A-58C63B8E366B}">
  <ds:schemaRefs>
    <ds:schemaRef ds:uri="7e819b4b-6502-403c-af3d-03f07ea031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6F29CC1-346F-4DCC-96AD-681616C7CD0F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e819b4b-6502-403c-af3d-03f07ea0312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XR50 Theme</Template>
  <TotalTime>5</TotalTime>
  <Words>1472</Words>
  <Application>Microsoft Macintosh PowerPoint</Application>
  <PresentationFormat>Widescreen</PresentationFormat>
  <Paragraphs>372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(MS)</vt:lpstr>
      <vt:lpstr>Calibri (MS) Bold</vt:lpstr>
      <vt:lpstr>Calibri Light</vt:lpstr>
      <vt:lpstr>Gill Sans MT</vt:lpstr>
      <vt:lpstr>Mont</vt:lpstr>
      <vt:lpstr>Mont SemiBold</vt:lpstr>
      <vt:lpstr>Wingdings</vt:lpstr>
      <vt:lpstr>XR50 Theme</vt:lpstr>
      <vt:lpstr>1_XR50 Theme</vt:lpstr>
      <vt:lpstr>1_Office Theme</vt:lpstr>
      <vt:lpstr>Office</vt:lpstr>
      <vt:lpstr>Webinar Human Centred Remote Maintenance  &amp; Asset Management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</vt:lpstr>
      <vt:lpstr>PowerPoint Presentation</vt:lpstr>
      <vt:lpstr>PowerPoint Presentation</vt:lpstr>
      <vt:lpstr>AI Assistant ChatBot Interface</vt:lpstr>
      <vt:lpstr>Technology drivers behind the AI Assistant</vt:lpstr>
      <vt:lpstr>Explainability increases trust Black-box models</vt:lpstr>
      <vt:lpstr>Demo</vt:lpstr>
      <vt:lpstr>High-value AI-Assistant use cases in maintenance Where conversational AI creates practical value first  </vt:lpstr>
      <vt:lpstr>Reference architecture Keep AI grounded in trusted maintenance data </vt:lpstr>
      <vt:lpstr>Takeaways for implementation Start focused, measure outcomes, scale responsibly </vt:lpstr>
      <vt:lpstr>Survey Mentimeter</vt:lpstr>
      <vt:lpstr>Survey Mentimeter</vt:lpstr>
      <vt:lpstr>Survey Mentimeter</vt:lpstr>
      <vt:lpstr>Survey Mentimeter</vt:lpstr>
      <vt:lpstr>Survey Mentimeter</vt:lpstr>
      <vt:lpstr>Survey Mentimeter</vt:lpstr>
      <vt:lpstr>Survey Mentimeter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Joshua Barbian</dc:creator>
  <cp:lastModifiedBy>Elina Papadopoulou</cp:lastModifiedBy>
  <cp:revision>61</cp:revision>
  <dcterms:created xsi:type="dcterms:W3CDTF">2024-06-19T11:12:06Z</dcterms:created>
  <dcterms:modified xsi:type="dcterms:W3CDTF">2026-05-27T11:26:10Z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0x010100CCB323C3B02F334F838444F90EE321C0</vt:lpwstr>
  </property>
</Properties>
</file>