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4"/>
    <p:sldMasterId id="2147483658" r:id="rId5"/>
  </p:sldMasterIdLst>
  <p:notesMasterIdLst>
    <p:notesMasterId r:id="rId30"/>
  </p:notesMasterIdLst>
  <p:sldIdLst>
    <p:sldId id="256" r:id="rId6"/>
    <p:sldId id="257" r:id="rId7"/>
    <p:sldId id="258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60" r:id="rId16"/>
    <p:sldId id="272" r:id="rId17"/>
    <p:sldId id="259" r:id="rId18"/>
    <p:sldId id="277" r:id="rId19"/>
    <p:sldId id="276" r:id="rId20"/>
    <p:sldId id="275" r:id="rId21"/>
    <p:sldId id="273" r:id="rId22"/>
    <p:sldId id="274" r:id="rId23"/>
    <p:sldId id="278" r:id="rId24"/>
    <p:sldId id="279" r:id="rId25"/>
    <p:sldId id="280" r:id="rId26"/>
    <p:sldId id="281" r:id="rId27"/>
    <p:sldId id="282" r:id="rId28"/>
    <p:sldId id="264" r:id="rId29"/>
  </p:sldIdLst>
  <p:sldSz cx="12192000" cy="6858000"/>
  <p:notesSz cx="6858000" cy="9144000"/>
  <p:embeddedFontLst>
    <p:embeddedFont>
      <p:font typeface="Gill Sans" panose="020B0502020104020203" pitchFamily="34" charset="-79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B3223D-F995-4BF4-B847-4A2A9C274D6E}" v="9" dt="2026-03-10T09:46:52.0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7"/>
  </p:normalViewPr>
  <p:slideViewPr>
    <p:cSldViewPr snapToGrid="0">
      <p:cViewPr varScale="1">
        <p:scale>
          <a:sx n="96" d="100"/>
          <a:sy n="96" d="100"/>
        </p:scale>
        <p:origin x="200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2.fntdata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os Papadakis" userId="b0eac2e7-91ee-4c31-989b-ca193b0deb8f" providerId="ADAL" clId="{23588652-4E78-4160-B061-AF28F93B9937}"/>
    <pc:docChg chg="undo custSel addSld modSld sldOrd">
      <pc:chgData name="Nikos Papadakis" userId="b0eac2e7-91ee-4c31-989b-ca193b0deb8f" providerId="ADAL" clId="{23588652-4E78-4160-B061-AF28F93B9937}" dt="2026-03-11T21:42:24.378" v="468" actId="1076"/>
      <pc:docMkLst>
        <pc:docMk/>
      </pc:docMkLst>
      <pc:sldChg chg="addSp delSp modSp mod ord">
        <pc:chgData name="Nikos Papadakis" userId="b0eac2e7-91ee-4c31-989b-ca193b0deb8f" providerId="ADAL" clId="{23588652-4E78-4160-B061-AF28F93B9937}" dt="2026-03-10T19:09:12.282" v="454" actId="6549"/>
        <pc:sldMkLst>
          <pc:docMk/>
          <pc:sldMk cId="0" sldId="259"/>
        </pc:sldMkLst>
        <pc:spChg chg="add mod">
          <ac:chgData name="Nikos Papadakis" userId="b0eac2e7-91ee-4c31-989b-ca193b0deb8f" providerId="ADAL" clId="{23588652-4E78-4160-B061-AF28F93B9937}" dt="2026-03-10T19:09:12.282" v="454" actId="6549"/>
          <ac:spMkLst>
            <pc:docMk/>
            <pc:sldMk cId="0" sldId="259"/>
            <ac:spMk id="3" creationId="{2F7231B2-3730-7BEA-065D-443536E001D2}"/>
          </ac:spMkLst>
        </pc:spChg>
        <pc:spChg chg="add del mod">
          <ac:chgData name="Nikos Papadakis" userId="b0eac2e7-91ee-4c31-989b-ca193b0deb8f" providerId="ADAL" clId="{23588652-4E78-4160-B061-AF28F93B9937}" dt="2026-03-10T08:14:02.713" v="44" actId="478"/>
          <ac:spMkLst>
            <pc:docMk/>
            <pc:sldMk cId="0" sldId="259"/>
            <ac:spMk id="5" creationId="{E3D820F7-A258-B080-4209-9BBFF98A059E}"/>
          </ac:spMkLst>
        </pc:spChg>
        <pc:spChg chg="add del mod">
          <ac:chgData name="Nikos Papadakis" userId="b0eac2e7-91ee-4c31-989b-ca193b0deb8f" providerId="ADAL" clId="{23588652-4E78-4160-B061-AF28F93B9937}" dt="2026-03-10T08:14:05.465" v="45" actId="478"/>
          <ac:spMkLst>
            <pc:docMk/>
            <pc:sldMk cId="0" sldId="259"/>
            <ac:spMk id="7" creationId="{34963CF9-B13A-6DB4-92D3-E09B7A3C3312}"/>
          </ac:spMkLst>
        </pc:spChg>
        <pc:spChg chg="add del mod">
          <ac:chgData name="Nikos Papadakis" userId="b0eac2e7-91ee-4c31-989b-ca193b0deb8f" providerId="ADAL" clId="{23588652-4E78-4160-B061-AF28F93B9937}" dt="2026-03-10T09:26:28.355" v="250" actId="478"/>
          <ac:spMkLst>
            <pc:docMk/>
            <pc:sldMk cId="0" sldId="259"/>
            <ac:spMk id="8" creationId="{6616FAB2-62CC-5DA6-BED2-0893FFE1094F}"/>
          </ac:spMkLst>
        </pc:spChg>
        <pc:spChg chg="mod">
          <ac:chgData name="Nikos Papadakis" userId="b0eac2e7-91ee-4c31-989b-ca193b0deb8f" providerId="ADAL" clId="{23588652-4E78-4160-B061-AF28F93B9937}" dt="2026-03-10T09:26:24.642" v="249" actId="6549"/>
          <ac:spMkLst>
            <pc:docMk/>
            <pc:sldMk cId="0" sldId="259"/>
            <ac:spMk id="118" creationId="{00000000-0000-0000-0000-000000000000}"/>
          </ac:spMkLst>
        </pc:spChg>
        <pc:spChg chg="del">
          <ac:chgData name="Nikos Papadakis" userId="b0eac2e7-91ee-4c31-989b-ca193b0deb8f" providerId="ADAL" clId="{23588652-4E78-4160-B061-AF28F93B9937}" dt="2026-03-10T07:59:13.837" v="3" actId="478"/>
          <ac:spMkLst>
            <pc:docMk/>
            <pc:sldMk cId="0" sldId="259"/>
            <ac:spMk id="119" creationId="{00000000-0000-0000-0000-000000000000}"/>
          </ac:spMkLst>
        </pc:spChg>
        <pc:spChg chg="del">
          <ac:chgData name="Nikos Papadakis" userId="b0eac2e7-91ee-4c31-989b-ca193b0deb8f" providerId="ADAL" clId="{23588652-4E78-4160-B061-AF28F93B9937}" dt="2026-03-10T08:06:55.676" v="41" actId="478"/>
          <ac:spMkLst>
            <pc:docMk/>
            <pc:sldMk cId="0" sldId="259"/>
            <ac:spMk id="120" creationId="{00000000-0000-0000-0000-000000000000}"/>
          </ac:spMkLst>
        </pc:spChg>
        <pc:spChg chg="del">
          <ac:chgData name="Nikos Papadakis" userId="b0eac2e7-91ee-4c31-989b-ca193b0deb8f" providerId="ADAL" clId="{23588652-4E78-4160-B061-AF28F93B9937}" dt="2026-03-10T08:06:52.450" v="40" actId="478"/>
          <ac:spMkLst>
            <pc:docMk/>
            <pc:sldMk cId="0" sldId="259"/>
            <ac:spMk id="121" creationId="{00000000-0000-0000-0000-000000000000}"/>
          </ac:spMkLst>
        </pc:spChg>
        <pc:picChg chg="add del mod">
          <ac:chgData name="Nikos Papadakis" userId="b0eac2e7-91ee-4c31-989b-ca193b0deb8f" providerId="ADAL" clId="{23588652-4E78-4160-B061-AF28F93B9937}" dt="2026-03-10T09:37:30.078" v="326" actId="478"/>
          <ac:picMkLst>
            <pc:docMk/>
            <pc:sldMk cId="0" sldId="259"/>
            <ac:picMk id="9" creationId="{6D7F385F-15DA-9001-0BA3-E31C5E93C836}"/>
          </ac:picMkLst>
        </pc:picChg>
        <pc:picChg chg="add del mod">
          <ac:chgData name="Nikos Papadakis" userId="b0eac2e7-91ee-4c31-989b-ca193b0deb8f" providerId="ADAL" clId="{23588652-4E78-4160-B061-AF28F93B9937}" dt="2026-03-10T09:37:31.597" v="327" actId="478"/>
          <ac:picMkLst>
            <pc:docMk/>
            <pc:sldMk cId="0" sldId="259"/>
            <ac:picMk id="10" creationId="{7D9FDF2E-B078-E95C-6826-FC4899A8289A}"/>
          </ac:picMkLst>
        </pc:picChg>
        <pc:picChg chg="add del mod">
          <ac:chgData name="Nikos Papadakis" userId="b0eac2e7-91ee-4c31-989b-ca193b0deb8f" providerId="ADAL" clId="{23588652-4E78-4160-B061-AF28F93B9937}" dt="2026-03-10T09:38:07.854" v="332" actId="478"/>
          <ac:picMkLst>
            <pc:docMk/>
            <pc:sldMk cId="0" sldId="259"/>
            <ac:picMk id="12" creationId="{F50F477F-75B4-343F-DC72-A16BFF0F2E5C}"/>
          </ac:picMkLst>
        </pc:picChg>
        <pc:picChg chg="add mod">
          <ac:chgData name="Nikos Papadakis" userId="b0eac2e7-91ee-4c31-989b-ca193b0deb8f" providerId="ADAL" clId="{23588652-4E78-4160-B061-AF28F93B9937}" dt="2026-03-10T09:47:10.768" v="446" actId="1076"/>
          <ac:picMkLst>
            <pc:docMk/>
            <pc:sldMk cId="0" sldId="259"/>
            <ac:picMk id="14" creationId="{E8C65321-678E-F044-52C4-BE9CC132C4F8}"/>
          </ac:picMkLst>
        </pc:picChg>
        <pc:picChg chg="add del mod">
          <ac:chgData name="Nikos Papadakis" userId="b0eac2e7-91ee-4c31-989b-ca193b0deb8f" providerId="ADAL" clId="{23588652-4E78-4160-B061-AF28F93B9937}" dt="2026-03-10T09:40:19.296" v="347" actId="478"/>
          <ac:picMkLst>
            <pc:docMk/>
            <pc:sldMk cId="0" sldId="259"/>
            <ac:picMk id="16" creationId="{E8722337-2835-81AE-3A59-CCFCA0DF103F}"/>
          </ac:picMkLst>
        </pc:picChg>
        <pc:picChg chg="add mod">
          <ac:chgData name="Nikos Papadakis" userId="b0eac2e7-91ee-4c31-989b-ca193b0deb8f" providerId="ADAL" clId="{23588652-4E78-4160-B061-AF28F93B9937}" dt="2026-03-10T09:47:12.823" v="447" actId="1076"/>
          <ac:picMkLst>
            <pc:docMk/>
            <pc:sldMk cId="0" sldId="259"/>
            <ac:picMk id="18" creationId="{EE5E7A71-FF07-8AD2-E13B-79D59F4F6BFC}"/>
          </ac:picMkLst>
        </pc:picChg>
        <pc:picChg chg="del">
          <ac:chgData name="Nikos Papadakis" userId="b0eac2e7-91ee-4c31-989b-ca193b0deb8f" providerId="ADAL" clId="{23588652-4E78-4160-B061-AF28F93B9937}" dt="2026-03-10T07:59:19.351" v="5" actId="478"/>
          <ac:picMkLst>
            <pc:docMk/>
            <pc:sldMk cId="0" sldId="259"/>
            <ac:picMk id="6146" creationId="{CBA53FAB-2679-43DA-8C84-2AA95F2F36FA}"/>
          </ac:picMkLst>
        </pc:picChg>
        <pc:picChg chg="del">
          <ac:chgData name="Nikos Papadakis" userId="b0eac2e7-91ee-4c31-989b-ca193b0deb8f" providerId="ADAL" clId="{23588652-4E78-4160-B061-AF28F93B9937}" dt="2026-03-10T07:59:20.274" v="6" actId="478"/>
          <ac:picMkLst>
            <pc:docMk/>
            <pc:sldMk cId="0" sldId="259"/>
            <ac:picMk id="6148" creationId="{CE170B87-C0F4-B375-A959-CB74997C7F14}"/>
          </ac:picMkLst>
        </pc:picChg>
      </pc:sldChg>
      <pc:sldChg chg="ord">
        <pc:chgData name="Nikos Papadakis" userId="b0eac2e7-91ee-4c31-989b-ca193b0deb8f" providerId="ADAL" clId="{23588652-4E78-4160-B061-AF28F93B9937}" dt="2026-03-09T13:08:10.113" v="1"/>
        <pc:sldMkLst>
          <pc:docMk/>
          <pc:sldMk cId="0" sldId="260"/>
        </pc:sldMkLst>
      </pc:sldChg>
      <pc:sldChg chg="add ord">
        <pc:chgData name="Nikos Papadakis" userId="b0eac2e7-91ee-4c31-989b-ca193b0deb8f" providerId="ADAL" clId="{23588652-4E78-4160-B061-AF28F93B9937}" dt="2026-03-10T07:59:46.128" v="12"/>
        <pc:sldMkLst>
          <pc:docMk/>
          <pc:sldMk cId="3229509095" sldId="275"/>
        </pc:sldMkLst>
      </pc:sldChg>
      <pc:sldChg chg="addSp delSp modSp add mod ord">
        <pc:chgData name="Nikos Papadakis" userId="b0eac2e7-91ee-4c31-989b-ca193b0deb8f" providerId="ADAL" clId="{23588652-4E78-4160-B061-AF28F93B9937}" dt="2026-03-10T18:33:11.156" v="452" actId="1076"/>
        <pc:sldMkLst>
          <pc:docMk/>
          <pc:sldMk cId="4273040845" sldId="276"/>
        </pc:sldMkLst>
        <pc:spChg chg="del">
          <ac:chgData name="Nikos Papadakis" userId="b0eac2e7-91ee-4c31-989b-ca193b0deb8f" providerId="ADAL" clId="{23588652-4E78-4160-B061-AF28F93B9937}" dt="2026-03-10T08:19:16.556" v="140" actId="478"/>
          <ac:spMkLst>
            <pc:docMk/>
            <pc:sldMk cId="4273040845" sldId="276"/>
            <ac:spMk id="3" creationId="{B1A5C3AF-992A-5CC3-C0DC-FFA93DBFF8C4}"/>
          </ac:spMkLst>
        </pc:spChg>
        <pc:spChg chg="add mod">
          <ac:chgData name="Nikos Papadakis" userId="b0eac2e7-91ee-4c31-989b-ca193b0deb8f" providerId="ADAL" clId="{23588652-4E78-4160-B061-AF28F93B9937}" dt="2026-03-10T18:33:02.235" v="451" actId="27636"/>
          <ac:spMkLst>
            <pc:docMk/>
            <pc:sldMk cId="4273040845" sldId="276"/>
            <ac:spMk id="6" creationId="{B9B2BB0B-D155-8F34-1B32-1F9A804148D1}"/>
          </ac:spMkLst>
        </pc:spChg>
        <pc:spChg chg="del">
          <ac:chgData name="Nikos Papadakis" userId="b0eac2e7-91ee-4c31-989b-ca193b0deb8f" providerId="ADAL" clId="{23588652-4E78-4160-B061-AF28F93B9937}" dt="2026-03-10T08:18:39.160" v="137" actId="478"/>
          <ac:spMkLst>
            <pc:docMk/>
            <pc:sldMk cId="4273040845" sldId="276"/>
            <ac:spMk id="8" creationId="{301CAF80-C8F0-0E0F-5D1A-86488053A0E8}"/>
          </ac:spMkLst>
        </pc:spChg>
        <pc:spChg chg="mod">
          <ac:chgData name="Nikos Papadakis" userId="b0eac2e7-91ee-4c31-989b-ca193b0deb8f" providerId="ADAL" clId="{23588652-4E78-4160-B061-AF28F93B9937}" dt="2026-03-10T08:19:40.065" v="184" actId="1076"/>
          <ac:spMkLst>
            <pc:docMk/>
            <pc:sldMk cId="4273040845" sldId="276"/>
            <ac:spMk id="118" creationId="{CA031F68-992F-02C4-F1A6-41460A21DE87}"/>
          </ac:spMkLst>
        </pc:spChg>
        <pc:picChg chg="add mod">
          <ac:chgData name="Nikos Papadakis" userId="b0eac2e7-91ee-4c31-989b-ca193b0deb8f" providerId="ADAL" clId="{23588652-4E78-4160-B061-AF28F93B9937}" dt="2026-03-10T18:33:11.156" v="452" actId="1076"/>
          <ac:picMkLst>
            <pc:docMk/>
            <pc:sldMk cId="4273040845" sldId="276"/>
            <ac:picMk id="4" creationId="{55D88109-7661-276D-7C01-61757D836E0E}"/>
          </ac:picMkLst>
        </pc:picChg>
      </pc:sldChg>
      <pc:sldChg chg="modSp add mod">
        <pc:chgData name="Nikos Papadakis" userId="b0eac2e7-91ee-4c31-989b-ca193b0deb8f" providerId="ADAL" clId="{23588652-4E78-4160-B061-AF28F93B9937}" dt="2026-03-11T21:42:24.378" v="468" actId="1076"/>
        <pc:sldMkLst>
          <pc:docMk/>
          <pc:sldMk cId="1859361742" sldId="277"/>
        </pc:sldMkLst>
        <pc:spChg chg="mod">
          <ac:chgData name="Nikos Papadakis" userId="b0eac2e7-91ee-4c31-989b-ca193b0deb8f" providerId="ADAL" clId="{23588652-4E78-4160-B061-AF28F93B9937}" dt="2026-03-11T21:42:24.378" v="468" actId="1076"/>
          <ac:spMkLst>
            <pc:docMk/>
            <pc:sldMk cId="1859361742" sldId="277"/>
            <ac:spMk id="3" creationId="{AC914853-0619-DE23-8277-E8785E2297E8}"/>
          </ac:spMkLst>
        </pc:spChg>
        <pc:spChg chg="mod">
          <ac:chgData name="Nikos Papadakis" userId="b0eac2e7-91ee-4c31-989b-ca193b0deb8f" providerId="ADAL" clId="{23588652-4E78-4160-B061-AF28F93B9937}" dt="2026-03-11T21:42:17.712" v="467" actId="12"/>
          <ac:spMkLst>
            <pc:docMk/>
            <pc:sldMk cId="1859361742" sldId="277"/>
            <ac:spMk id="8" creationId="{48D83132-E6FA-9D66-AA94-C856A863C20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744F88A-AD8C-F893-44C6-07118EC4D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>
            <a:extLst>
              <a:ext uri="{FF2B5EF4-FFF2-40B4-BE49-F238E27FC236}">
                <a16:creationId xmlns:a16="http://schemas.microsoft.com/office/drawing/2014/main" id="{51630CCA-A344-93C6-028D-8840BFB821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>
            <a:extLst>
              <a:ext uri="{FF2B5EF4-FFF2-40B4-BE49-F238E27FC236}">
                <a16:creationId xmlns:a16="http://schemas.microsoft.com/office/drawing/2014/main" id="{D5ABAE58-9985-9537-BDE3-02124B7AA1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0628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>
          <a:extLst>
            <a:ext uri="{FF2B5EF4-FFF2-40B4-BE49-F238E27FC236}">
              <a16:creationId xmlns:a16="http://schemas.microsoft.com/office/drawing/2014/main" id="{A02D39A0-845B-2EDA-A387-D7BF9341B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:notes">
            <a:extLst>
              <a:ext uri="{FF2B5EF4-FFF2-40B4-BE49-F238E27FC236}">
                <a16:creationId xmlns:a16="http://schemas.microsoft.com/office/drawing/2014/main" id="{29649EF9-7855-7F56-901B-EC12739957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:notes">
            <a:extLst>
              <a:ext uri="{FF2B5EF4-FFF2-40B4-BE49-F238E27FC236}">
                <a16:creationId xmlns:a16="http://schemas.microsoft.com/office/drawing/2014/main" id="{6422EC77-0DE5-2F6C-2DBA-409DA7C7F9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2031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7E77CE51-7C67-18B7-8E0D-EB9D0FBAF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>
            <a:extLst>
              <a:ext uri="{FF2B5EF4-FFF2-40B4-BE49-F238E27FC236}">
                <a16:creationId xmlns:a16="http://schemas.microsoft.com/office/drawing/2014/main" id="{1E22FB02-3E9B-C2BB-1530-A506CBFD8C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>
            <a:extLst>
              <a:ext uri="{FF2B5EF4-FFF2-40B4-BE49-F238E27FC236}">
                <a16:creationId xmlns:a16="http://schemas.microsoft.com/office/drawing/2014/main" id="{64BAC1D4-766A-9EF6-4F6B-5CAD7B2FBD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43708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2A94448A-2211-318A-EDF2-CFC1C943E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>
            <a:extLst>
              <a:ext uri="{FF2B5EF4-FFF2-40B4-BE49-F238E27FC236}">
                <a16:creationId xmlns:a16="http://schemas.microsoft.com/office/drawing/2014/main" id="{F0DFB49D-288F-92BA-8E8C-94B766CCBC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>
            <a:extLst>
              <a:ext uri="{FF2B5EF4-FFF2-40B4-BE49-F238E27FC236}">
                <a16:creationId xmlns:a16="http://schemas.microsoft.com/office/drawing/2014/main" id="{9488F90F-10E3-4894-E866-CAE4EC3FE9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43968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8E814B4C-28C3-73F5-E79D-FF1074EB7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>
            <a:extLst>
              <a:ext uri="{FF2B5EF4-FFF2-40B4-BE49-F238E27FC236}">
                <a16:creationId xmlns:a16="http://schemas.microsoft.com/office/drawing/2014/main" id="{8BA2CC66-3EF1-B72E-9022-AFF90C890B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>
            <a:extLst>
              <a:ext uri="{FF2B5EF4-FFF2-40B4-BE49-F238E27FC236}">
                <a16:creationId xmlns:a16="http://schemas.microsoft.com/office/drawing/2014/main" id="{887C8E23-4929-F5C5-3380-A9D7A424C7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95312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D8F3DA8-7A6D-EBE2-8CE9-C9CB6B8CA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>
            <a:extLst>
              <a:ext uri="{FF2B5EF4-FFF2-40B4-BE49-F238E27FC236}">
                <a16:creationId xmlns:a16="http://schemas.microsoft.com/office/drawing/2014/main" id="{18478F5F-C96C-39C9-D3F0-3B67455ECF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>
            <a:extLst>
              <a:ext uri="{FF2B5EF4-FFF2-40B4-BE49-F238E27FC236}">
                <a16:creationId xmlns:a16="http://schemas.microsoft.com/office/drawing/2014/main" id="{26CF3864-F7AE-E00E-E561-56326D95F4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02072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>
          <a:extLst>
            <a:ext uri="{FF2B5EF4-FFF2-40B4-BE49-F238E27FC236}">
              <a16:creationId xmlns:a16="http://schemas.microsoft.com/office/drawing/2014/main" id="{C43C249F-1976-7884-C293-573E56E61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:notes">
            <a:extLst>
              <a:ext uri="{FF2B5EF4-FFF2-40B4-BE49-F238E27FC236}">
                <a16:creationId xmlns:a16="http://schemas.microsoft.com/office/drawing/2014/main" id="{37084C26-2272-9B15-28EF-7F8A96380F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:notes">
            <a:extLst>
              <a:ext uri="{FF2B5EF4-FFF2-40B4-BE49-F238E27FC236}">
                <a16:creationId xmlns:a16="http://schemas.microsoft.com/office/drawing/2014/main" id="{7D2C0CDB-5A59-4B12-C773-ECE860DA92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8307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8AB7BCE-1B2B-FC8E-1339-C25B908E8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>
            <a:extLst>
              <a:ext uri="{FF2B5EF4-FFF2-40B4-BE49-F238E27FC236}">
                <a16:creationId xmlns:a16="http://schemas.microsoft.com/office/drawing/2014/main" id="{CB1E0BBE-EE3D-B6BA-A430-E798D4E3C4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>
            <a:extLst>
              <a:ext uri="{FF2B5EF4-FFF2-40B4-BE49-F238E27FC236}">
                <a16:creationId xmlns:a16="http://schemas.microsoft.com/office/drawing/2014/main" id="{45D5094E-35B8-2634-7B0A-312761A205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0262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99FC6188-66CE-93D3-05F8-B48589F3D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>
            <a:extLst>
              <a:ext uri="{FF2B5EF4-FFF2-40B4-BE49-F238E27FC236}">
                <a16:creationId xmlns:a16="http://schemas.microsoft.com/office/drawing/2014/main" id="{DA84AA01-ED9A-899E-5722-82253DD29B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>
            <a:extLst>
              <a:ext uri="{FF2B5EF4-FFF2-40B4-BE49-F238E27FC236}">
                <a16:creationId xmlns:a16="http://schemas.microsoft.com/office/drawing/2014/main" id="{3D5EFA25-6318-C9DE-264C-D4FA10F632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8698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3E1F122-CF53-399D-5E85-3F1AC4F77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>
            <a:extLst>
              <a:ext uri="{FF2B5EF4-FFF2-40B4-BE49-F238E27FC236}">
                <a16:creationId xmlns:a16="http://schemas.microsoft.com/office/drawing/2014/main" id="{86A29025-EC0B-6D95-A94F-9BFDD2866F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>
            <a:extLst>
              <a:ext uri="{FF2B5EF4-FFF2-40B4-BE49-F238E27FC236}">
                <a16:creationId xmlns:a16="http://schemas.microsoft.com/office/drawing/2014/main" id="{6342E6D5-54CA-1C2A-C046-5891DF9402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92589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B9557D17-BC14-0369-D742-A3D171928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>
            <a:extLst>
              <a:ext uri="{FF2B5EF4-FFF2-40B4-BE49-F238E27FC236}">
                <a16:creationId xmlns:a16="http://schemas.microsoft.com/office/drawing/2014/main" id="{24904187-5BBE-A9B5-22EC-F24A2716A9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>
            <a:extLst>
              <a:ext uri="{FF2B5EF4-FFF2-40B4-BE49-F238E27FC236}">
                <a16:creationId xmlns:a16="http://schemas.microsoft.com/office/drawing/2014/main" id="{CC1EEF17-4911-C2B1-4804-3AF5623C2E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16280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F1BE671-5607-4F03-0A67-DD62BAB61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>
            <a:extLst>
              <a:ext uri="{FF2B5EF4-FFF2-40B4-BE49-F238E27FC236}">
                <a16:creationId xmlns:a16="http://schemas.microsoft.com/office/drawing/2014/main" id="{3C460F33-3DAF-8A38-3D09-9267FC1542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>
            <a:extLst>
              <a:ext uri="{FF2B5EF4-FFF2-40B4-BE49-F238E27FC236}">
                <a16:creationId xmlns:a16="http://schemas.microsoft.com/office/drawing/2014/main" id="{095CA242-98BE-27F9-8354-C2ED69DAC0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96426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A949E947-BDEA-852A-69F7-C27F09D71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>
            <a:extLst>
              <a:ext uri="{FF2B5EF4-FFF2-40B4-BE49-F238E27FC236}">
                <a16:creationId xmlns:a16="http://schemas.microsoft.com/office/drawing/2014/main" id="{EFD7254C-5B90-F023-AFBA-4522BAB929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>
            <a:extLst>
              <a:ext uri="{FF2B5EF4-FFF2-40B4-BE49-F238E27FC236}">
                <a16:creationId xmlns:a16="http://schemas.microsoft.com/office/drawing/2014/main" id="{B79184BC-DBE7-37FE-D7FC-8B0BB08DF7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2940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C56C948-CEF4-AAE2-2975-55DD47D6A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>
            <a:extLst>
              <a:ext uri="{FF2B5EF4-FFF2-40B4-BE49-F238E27FC236}">
                <a16:creationId xmlns:a16="http://schemas.microsoft.com/office/drawing/2014/main" id="{06E26CE1-EF12-1AF3-9BD9-FE78D14502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>
            <a:extLst>
              <a:ext uri="{FF2B5EF4-FFF2-40B4-BE49-F238E27FC236}">
                <a16:creationId xmlns:a16="http://schemas.microsoft.com/office/drawing/2014/main" id="{2690F9C9-89BE-9882-7F68-7B6118BE3A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9653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C1067AF-8BC7-74D9-71CD-473E51D5C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>
            <a:extLst>
              <a:ext uri="{FF2B5EF4-FFF2-40B4-BE49-F238E27FC236}">
                <a16:creationId xmlns:a16="http://schemas.microsoft.com/office/drawing/2014/main" id="{9B22C04C-0A4E-5CEE-0717-0E230A1F20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>
            <a:extLst>
              <a:ext uri="{FF2B5EF4-FFF2-40B4-BE49-F238E27FC236}">
                <a16:creationId xmlns:a16="http://schemas.microsoft.com/office/drawing/2014/main" id="{73E22EAA-DA78-E77E-1937-0CEFE0E80A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1272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4062E6F-F9BD-0C61-E2B8-9C90658C6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>
            <a:extLst>
              <a:ext uri="{FF2B5EF4-FFF2-40B4-BE49-F238E27FC236}">
                <a16:creationId xmlns:a16="http://schemas.microsoft.com/office/drawing/2014/main" id="{FD88D695-AA7C-4CDA-20DA-14FB8EE328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>
            <a:extLst>
              <a:ext uri="{FF2B5EF4-FFF2-40B4-BE49-F238E27FC236}">
                <a16:creationId xmlns:a16="http://schemas.microsoft.com/office/drawing/2014/main" id="{F6633E49-49D7-500B-1330-3BACA94CC5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4083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24AFE137-6DCF-0BEC-F0D7-8430D826F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>
            <a:extLst>
              <a:ext uri="{FF2B5EF4-FFF2-40B4-BE49-F238E27FC236}">
                <a16:creationId xmlns:a16="http://schemas.microsoft.com/office/drawing/2014/main" id="{8B3726A7-565F-B42B-F3B4-9DAF582D94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>
            <a:extLst>
              <a:ext uri="{FF2B5EF4-FFF2-40B4-BE49-F238E27FC236}">
                <a16:creationId xmlns:a16="http://schemas.microsoft.com/office/drawing/2014/main" id="{288094B5-4F28-DF46-6B3E-8CF5127317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7317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00022A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22302" y="96188"/>
            <a:ext cx="9348959" cy="666562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566180" y="2309195"/>
            <a:ext cx="5769931" cy="109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Gill Sans"/>
              <a:buNone/>
              <a:defRPr sz="3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566180" y="3632746"/>
            <a:ext cx="57699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5566180" y="1793304"/>
            <a:ext cx="2811063" cy="269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/>
          <p:nvPr/>
        </p:nvSpPr>
        <p:spPr>
          <a:xfrm>
            <a:off x="582838" y="3490039"/>
            <a:ext cx="244112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PT"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Human-Centric AI-Enabled Extended Reality Applications for the Industry 5.0 Era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903" y="2401632"/>
            <a:ext cx="3527035" cy="910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9903" y="5331724"/>
            <a:ext cx="1349268" cy="30004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/>
          <p:nvPr/>
        </p:nvSpPr>
        <p:spPr>
          <a:xfrm>
            <a:off x="3228808" y="5992612"/>
            <a:ext cx="223568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PT" sz="800" b="0" i="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This work has received funding from the Swiss State Secretariat for Education, Research and Innovation (SERI)</a:t>
            </a:r>
            <a:endParaRPr/>
          </a:p>
        </p:txBody>
      </p:sp>
      <p:pic>
        <p:nvPicPr>
          <p:cNvPr id="23" name="Google Shape;2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9903" y="5876365"/>
            <a:ext cx="2364141" cy="595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itle, 2 Conten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ftr" idx="11"/>
          </p:nvPr>
        </p:nvSpPr>
        <p:spPr>
          <a:xfrm>
            <a:off x="241812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Meeting @ Online</a:t>
            </a:r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sldNum" idx="12"/>
          </p:nvPr>
        </p:nvSpPr>
        <p:spPr>
          <a:xfrm>
            <a:off x="10902600" y="6356520"/>
            <a:ext cx="45108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138528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27 May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28548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ftr" idx="11"/>
          </p:nvPr>
        </p:nvSpPr>
        <p:spPr>
          <a:xfrm>
            <a:off x="241812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Meeting @ Online</a:t>
            </a:r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sldNum" idx="12"/>
          </p:nvPr>
        </p:nvSpPr>
        <p:spPr>
          <a:xfrm>
            <a:off x="10902600" y="6356520"/>
            <a:ext cx="45108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138528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27 May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18377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Centered 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>
            <a:spLocks noGrp="1"/>
          </p:cNvSpPr>
          <p:nvPr>
            <p:ph type="subTitle" idx="1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ftr" idx="11"/>
          </p:nvPr>
        </p:nvSpPr>
        <p:spPr>
          <a:xfrm>
            <a:off x="241812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Meeting @ Online</a:t>
            </a:r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sldNum" idx="12"/>
          </p:nvPr>
        </p:nvSpPr>
        <p:spPr>
          <a:xfrm>
            <a:off x="10902600" y="6356520"/>
            <a:ext cx="45108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138528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27 May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80793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itle, 2 Content and Conten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ftr" idx="11"/>
          </p:nvPr>
        </p:nvSpPr>
        <p:spPr>
          <a:xfrm>
            <a:off x="241812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Meeting @ Online</a:t>
            </a:r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ldNum" idx="12"/>
          </p:nvPr>
        </p:nvSpPr>
        <p:spPr>
          <a:xfrm>
            <a:off x="10902600" y="6356520"/>
            <a:ext cx="45108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138528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27 May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14192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Title Content and 2 Conten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ftr" idx="11"/>
          </p:nvPr>
        </p:nvSpPr>
        <p:spPr>
          <a:xfrm>
            <a:off x="241812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Meeting @ Online</a:t>
            </a:r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sldNum" idx="12"/>
          </p:nvPr>
        </p:nvSpPr>
        <p:spPr>
          <a:xfrm>
            <a:off x="10902600" y="6356520"/>
            <a:ext cx="45108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138528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27 May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41267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itle, 2 Content over Conten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ftr" idx="11"/>
          </p:nvPr>
        </p:nvSpPr>
        <p:spPr>
          <a:xfrm>
            <a:off x="241812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Meeting @ Online</a:t>
            </a:r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sldNum" idx="12"/>
          </p:nvPr>
        </p:nvSpPr>
        <p:spPr>
          <a:xfrm>
            <a:off x="10902600" y="6356520"/>
            <a:ext cx="45108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5" name="Google Shape;165;p23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138528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27 May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72204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Title, Content over Conten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24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24"/>
          <p:cNvSpPr txBox="1">
            <a:spLocks noGrp="1"/>
          </p:cNvSpPr>
          <p:nvPr>
            <p:ph type="ftr" idx="11"/>
          </p:nvPr>
        </p:nvSpPr>
        <p:spPr>
          <a:xfrm>
            <a:off x="241812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Meeting @ Online</a:t>
            </a:r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sldNum" idx="12"/>
          </p:nvPr>
        </p:nvSpPr>
        <p:spPr>
          <a:xfrm>
            <a:off x="10902600" y="6356520"/>
            <a:ext cx="45108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2" name="Google Shape;172;p24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138528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27 May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9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Title, 4 Conten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25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body" idx="4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ftr" idx="11"/>
          </p:nvPr>
        </p:nvSpPr>
        <p:spPr>
          <a:xfrm>
            <a:off x="241812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Meeting @ Online</a:t>
            </a:r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sldNum" idx="12"/>
          </p:nvPr>
        </p:nvSpPr>
        <p:spPr>
          <a:xfrm>
            <a:off x="10902600" y="6356520"/>
            <a:ext cx="45108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1" name="Google Shape;181;p25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138528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27 May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9993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body" idx="2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body" idx="3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26"/>
          <p:cNvSpPr txBox="1">
            <a:spLocks noGrp="1"/>
          </p:cNvSpPr>
          <p:nvPr>
            <p:ph type="body" idx="4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26"/>
          <p:cNvSpPr txBox="1">
            <a:spLocks noGrp="1"/>
          </p:cNvSpPr>
          <p:nvPr>
            <p:ph type="body" idx="5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26"/>
          <p:cNvSpPr txBox="1">
            <a:spLocks noGrp="1"/>
          </p:cNvSpPr>
          <p:nvPr>
            <p:ph type="body" idx="6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26"/>
          <p:cNvSpPr txBox="1">
            <a:spLocks noGrp="1"/>
          </p:cNvSpPr>
          <p:nvPr>
            <p:ph type="ftr" idx="11"/>
          </p:nvPr>
        </p:nvSpPr>
        <p:spPr>
          <a:xfrm>
            <a:off x="241812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Meeting @ Online</a:t>
            </a:r>
            <a:endParaRPr/>
          </a:p>
        </p:txBody>
      </p:sp>
      <p:sp>
        <p:nvSpPr>
          <p:cNvPr id="191" name="Google Shape;191;p26"/>
          <p:cNvSpPr txBox="1">
            <a:spLocks noGrp="1"/>
          </p:cNvSpPr>
          <p:nvPr>
            <p:ph type="sldNum" idx="12"/>
          </p:nvPr>
        </p:nvSpPr>
        <p:spPr>
          <a:xfrm>
            <a:off x="10902600" y="6356520"/>
            <a:ext cx="45108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2" name="Google Shape;192;p26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138528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27 May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8850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4038600" y="365125"/>
            <a:ext cx="7315200" cy="96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168"/>
              </a:buClr>
              <a:buSzPts val="2800"/>
              <a:buFont typeface="Gill Sans"/>
              <a:buNone/>
              <a:defRPr sz="2800" b="0">
                <a:solidFill>
                  <a:srgbClr val="00016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838200" y="1703672"/>
            <a:ext cx="10515600" cy="447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8" name="Google Shape;28;p3" descr="A blue and black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199" y="551406"/>
            <a:ext cx="1256157" cy="330567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T"/>
              <a:t>‹#›</a:t>
            </a:fld>
            <a:endParaRPr/>
          </a:p>
        </p:txBody>
      </p:sp>
      <p:pic>
        <p:nvPicPr>
          <p:cNvPr id="30" name="Google Shape;3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80100" y="6132055"/>
            <a:ext cx="1330900" cy="725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4398"/>
            <a:ext cx="1282578" cy="1257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80100" y="6132055"/>
            <a:ext cx="1330900" cy="725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398"/>
            <a:ext cx="1282578" cy="125791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838200" y="1703671"/>
            <a:ext cx="5181600" cy="447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2"/>
          </p:nvPr>
        </p:nvSpPr>
        <p:spPr>
          <a:xfrm>
            <a:off x="6172200" y="1703671"/>
            <a:ext cx="5181600" cy="447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4" descr="A blue and black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199" y="551406"/>
            <a:ext cx="1256157" cy="330567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T"/>
              <a:t>‹#›</a:t>
            </a:fld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4038600" y="365125"/>
            <a:ext cx="7315200" cy="96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168"/>
              </a:buClr>
              <a:buSzPts val="2800"/>
              <a:buFont typeface="Gill Sans"/>
              <a:buNone/>
              <a:defRPr sz="2800" b="0">
                <a:solidFill>
                  <a:srgbClr val="00016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80100" y="6132055"/>
            <a:ext cx="1330900" cy="725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398"/>
            <a:ext cx="1282578" cy="1257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5" descr="A blue and black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199" y="551406"/>
            <a:ext cx="1256157" cy="330567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5"/>
          <p:cNvSpPr txBox="1">
            <a:spLocks noGrp="1"/>
          </p:cNvSpPr>
          <p:nvPr>
            <p:ph type="body" idx="1"/>
          </p:nvPr>
        </p:nvSpPr>
        <p:spPr>
          <a:xfrm>
            <a:off x="839788" y="1615736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body" idx="2"/>
          </p:nvPr>
        </p:nvSpPr>
        <p:spPr>
          <a:xfrm>
            <a:off x="839788" y="2439648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body" idx="3"/>
          </p:nvPr>
        </p:nvSpPr>
        <p:spPr>
          <a:xfrm>
            <a:off x="6172200" y="1615736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body" idx="4"/>
          </p:nvPr>
        </p:nvSpPr>
        <p:spPr>
          <a:xfrm>
            <a:off x="6172200" y="2439648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T"/>
              <a:t>‹#›</a:t>
            </a:fld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title"/>
          </p:nvPr>
        </p:nvSpPr>
        <p:spPr>
          <a:xfrm>
            <a:off x="4038600" y="365125"/>
            <a:ext cx="7315200" cy="96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168"/>
              </a:buClr>
              <a:buSzPts val="2800"/>
              <a:buFont typeface="Gill Sans"/>
              <a:buNone/>
              <a:defRPr sz="2800" b="0">
                <a:solidFill>
                  <a:srgbClr val="00016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80100" y="6132055"/>
            <a:ext cx="1330900" cy="725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398"/>
            <a:ext cx="1282578" cy="1257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6" descr="A blue and black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199" y="551406"/>
            <a:ext cx="1256157" cy="33056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T"/>
              <a:t>‹#›</a:t>
            </a:fld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4038600" y="365125"/>
            <a:ext cx="7315200" cy="96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168"/>
              </a:buClr>
              <a:buSzPts val="2800"/>
              <a:buFont typeface="Gill Sans"/>
              <a:buNone/>
              <a:defRPr sz="2800" b="0">
                <a:solidFill>
                  <a:srgbClr val="00016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022A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7392" y="0"/>
            <a:ext cx="961878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0"/>
          <p:cNvSpPr txBox="1"/>
          <p:nvPr/>
        </p:nvSpPr>
        <p:spPr>
          <a:xfrm>
            <a:off x="5566180" y="2399548"/>
            <a:ext cx="5769931" cy="54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1425" bIns="45700" anchor="ctr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Gill Sans"/>
              <a:buNone/>
            </a:pPr>
            <a:r>
              <a:rPr lang="en-PT" sz="34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Thank You!</a:t>
            </a:r>
            <a:endParaRPr sz="3400" b="1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6" name="Google Shape;86;p10"/>
          <p:cNvSpPr txBox="1"/>
          <p:nvPr/>
        </p:nvSpPr>
        <p:spPr>
          <a:xfrm>
            <a:off x="5566180" y="2947463"/>
            <a:ext cx="57699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PT"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www.xr50.eu</a:t>
            </a:r>
            <a:endParaRPr sz="20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7" name="Google Shape;87;p10"/>
          <p:cNvSpPr txBox="1"/>
          <p:nvPr/>
        </p:nvSpPr>
        <p:spPr>
          <a:xfrm>
            <a:off x="582838" y="3490039"/>
            <a:ext cx="244112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PT" sz="1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Human-Centric AI-Enabled Extended Reality Applications for the Industry 5.0 Era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88" name="Google Shape;8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903" y="2401632"/>
            <a:ext cx="3527035" cy="910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9903" y="5331724"/>
            <a:ext cx="1349268" cy="30004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0"/>
          <p:cNvSpPr txBox="1"/>
          <p:nvPr/>
        </p:nvSpPr>
        <p:spPr>
          <a:xfrm>
            <a:off x="3228808" y="5992612"/>
            <a:ext cx="223568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PT" sz="800" b="0" i="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This work has received funding from the Swiss State Secretariat for Education, Research and Innovation (SERI)</a:t>
            </a:r>
            <a:endParaRPr/>
          </a:p>
        </p:txBody>
      </p:sp>
      <p:pic>
        <p:nvPicPr>
          <p:cNvPr id="91" name="Google Shape;91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9903" y="5876365"/>
            <a:ext cx="2364141" cy="595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sldNum" idx="12"/>
          </p:nvPr>
        </p:nvSpPr>
        <p:spPr>
          <a:xfrm>
            <a:off x="10902600" y="6356520"/>
            <a:ext cx="45108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841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 Slid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subTitle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ftr" idx="11"/>
          </p:nvPr>
        </p:nvSpPr>
        <p:spPr>
          <a:xfrm>
            <a:off x="241812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Meeting @ Online</a:t>
            </a:r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sldNum" idx="12"/>
          </p:nvPr>
        </p:nvSpPr>
        <p:spPr>
          <a:xfrm>
            <a:off x="10902600" y="6356520"/>
            <a:ext cx="45108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138528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27 May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48378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Title, Conten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ftr" idx="11"/>
          </p:nvPr>
        </p:nvSpPr>
        <p:spPr>
          <a:xfrm>
            <a:off x="241812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Meeting @ Online</a:t>
            </a:r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0902600" y="6356520"/>
            <a:ext cx="45108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strike="noStrik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138528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27 May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2272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  <a:defRPr sz="3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2243469"/>
            <a:ext cx="10515600" cy="393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6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Google Shape;89;p14"/>
          <p:cNvCxnSpPr/>
          <p:nvPr/>
        </p:nvCxnSpPr>
        <p:spPr>
          <a:xfrm>
            <a:off x="2320920" y="6445080"/>
            <a:ext cx="360" cy="203040"/>
          </a:xfrm>
          <a:prstGeom prst="straightConnector1">
            <a:avLst/>
          </a:prstGeom>
          <a:noFill/>
          <a:ln w="12700" cap="flat" cmpd="sng">
            <a:solidFill>
              <a:srgbClr val="898989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90" name="Google Shape;90;p14"/>
          <p:cNvCxnSpPr/>
          <p:nvPr/>
        </p:nvCxnSpPr>
        <p:spPr>
          <a:xfrm>
            <a:off x="2320920" y="6445080"/>
            <a:ext cx="360" cy="203040"/>
          </a:xfrm>
          <a:prstGeom prst="straightConnector1">
            <a:avLst/>
          </a:prstGeom>
          <a:noFill/>
          <a:ln w="12700" cap="flat" cmpd="sng">
            <a:solidFill>
              <a:srgbClr val="898989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91" name="Google Shape;91;p14"/>
          <p:cNvCxnSpPr/>
          <p:nvPr/>
        </p:nvCxnSpPr>
        <p:spPr>
          <a:xfrm>
            <a:off x="2320920" y="6445080"/>
            <a:ext cx="360" cy="203040"/>
          </a:xfrm>
          <a:prstGeom prst="straightConnector1">
            <a:avLst/>
          </a:prstGeom>
          <a:noFill/>
          <a:ln w="12700" cap="flat" cmpd="sng">
            <a:solidFill>
              <a:srgbClr val="898989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4038480" y="365040"/>
            <a:ext cx="7314840" cy="96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838080" y="1703520"/>
            <a:ext cx="10515240" cy="44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4" name="Google Shape;94;p14" descr="A blue and black logo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38080" y="551520"/>
            <a:ext cx="1255680" cy="33012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10902600" y="6356520"/>
            <a:ext cx="45108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Clr>
                <a:srgbClr val="B2B2B2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B2B2B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6" name="Google Shape;96;p1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462680" y="6175800"/>
            <a:ext cx="1330560" cy="72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0" y="-4320"/>
            <a:ext cx="1282320" cy="125748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>
            <a:spLocks noGrp="1"/>
          </p:cNvSpPr>
          <p:nvPr>
            <p:ph type="ftr" idx="11"/>
          </p:nvPr>
        </p:nvSpPr>
        <p:spPr>
          <a:xfrm>
            <a:off x="241812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8B8B8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Meeting @ Online</a:t>
            </a:r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138528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A6A6A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27 May 2025</a:t>
            </a:r>
            <a:endParaRPr/>
          </a:p>
        </p:txBody>
      </p:sp>
      <p:cxnSp>
        <p:nvCxnSpPr>
          <p:cNvPr id="100" name="Google Shape;100;p14"/>
          <p:cNvCxnSpPr/>
          <p:nvPr/>
        </p:nvCxnSpPr>
        <p:spPr>
          <a:xfrm>
            <a:off x="2320920" y="6445080"/>
            <a:ext cx="360" cy="203040"/>
          </a:xfrm>
          <a:prstGeom prst="straightConnector1">
            <a:avLst/>
          </a:prstGeom>
          <a:noFill/>
          <a:ln w="9525" cap="flat" cmpd="sng">
            <a:solidFill>
              <a:srgbClr val="898989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101" name="Google Shape;101;p14" descr="A blue and black logo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38080" y="551520"/>
            <a:ext cx="1255680" cy="33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462680" y="6175800"/>
            <a:ext cx="1330560" cy="72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0" y="-4320"/>
            <a:ext cx="1282320" cy="12574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p14"/>
          <p:cNvCxnSpPr/>
          <p:nvPr/>
        </p:nvCxnSpPr>
        <p:spPr>
          <a:xfrm>
            <a:off x="2320920" y="6445080"/>
            <a:ext cx="360" cy="203040"/>
          </a:xfrm>
          <a:prstGeom prst="straightConnector1">
            <a:avLst/>
          </a:prstGeom>
          <a:noFill/>
          <a:ln w="9525" cap="flat" cmpd="sng">
            <a:solidFill>
              <a:srgbClr val="898989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105" name="Google Shape;105;p14" descr="A blue and black logo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38080" y="551520"/>
            <a:ext cx="1255680" cy="33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462680" y="6175800"/>
            <a:ext cx="1330560" cy="72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0" y="-4320"/>
            <a:ext cx="1282320" cy="12574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Google Shape;108;p14"/>
          <p:cNvCxnSpPr/>
          <p:nvPr/>
        </p:nvCxnSpPr>
        <p:spPr>
          <a:xfrm>
            <a:off x="2320920" y="6445080"/>
            <a:ext cx="360" cy="203040"/>
          </a:xfrm>
          <a:prstGeom prst="straightConnector1">
            <a:avLst/>
          </a:prstGeom>
          <a:noFill/>
          <a:ln w="9525" cap="flat" cmpd="sng">
            <a:solidFill>
              <a:srgbClr val="898989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5951756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 txBox="1">
            <a:spLocks noGrp="1"/>
          </p:cNvSpPr>
          <p:nvPr>
            <p:ph type="ctrTitle"/>
          </p:nvPr>
        </p:nvSpPr>
        <p:spPr>
          <a:xfrm>
            <a:off x="5566180" y="1927890"/>
            <a:ext cx="5769931" cy="109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1425" bIns="45700" anchor="ctr" anchorCtr="0">
            <a:normAutofit/>
          </a:bodyPr>
          <a:lstStyle/>
          <a:p>
            <a:pPr lvl="0"/>
            <a:r>
              <a:rPr lang="en-US" dirty="0"/>
              <a:t>Pilot 5 Webinar</a:t>
            </a:r>
            <a:endParaRPr dirty="0"/>
          </a:p>
        </p:txBody>
      </p:sp>
      <p:sp>
        <p:nvSpPr>
          <p:cNvPr id="97" name="Google Shape;97;p11"/>
          <p:cNvSpPr txBox="1">
            <a:spLocks noGrp="1"/>
          </p:cNvSpPr>
          <p:nvPr>
            <p:ph type="subTitle" idx="1"/>
          </p:nvPr>
        </p:nvSpPr>
        <p:spPr>
          <a:xfrm>
            <a:off x="5492277" y="2761423"/>
            <a:ext cx="57699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dirty="0"/>
              <a:t>Enhancing Technician Training &amp; Remote Support with XR &amp; AI</a:t>
            </a:r>
          </a:p>
          <a:p>
            <a:pPr marL="0" lvl="0" indent="0">
              <a:spcBef>
                <a:spcPts val="0"/>
              </a:spcBef>
            </a:pPr>
            <a:endParaRPr lang="en-US" dirty="0"/>
          </a:p>
          <a:p>
            <a:pPr marL="0" lvl="0" indent="0">
              <a:spcBef>
                <a:spcPts val="0"/>
              </a:spcBef>
            </a:pPr>
            <a:r>
              <a:rPr lang="en-US" dirty="0"/>
              <a:t>Speakers: </a:t>
            </a:r>
          </a:p>
          <a:p>
            <a:pPr marL="0" lvl="0" indent="0">
              <a:spcBef>
                <a:spcPts val="0"/>
              </a:spcBef>
            </a:pPr>
            <a:r>
              <a:rPr lang="en-US" dirty="0"/>
              <a:t>Emmanouil </a:t>
            </a:r>
            <a:r>
              <a:rPr lang="en-US" dirty="0" err="1"/>
              <a:t>Mavrogiorgis</a:t>
            </a:r>
            <a:r>
              <a:rPr lang="en-US" dirty="0"/>
              <a:t> (SYN), </a:t>
            </a:r>
          </a:p>
          <a:p>
            <a:pPr marL="0" lvl="0" indent="0">
              <a:spcBef>
                <a:spcPts val="0"/>
              </a:spcBef>
            </a:pPr>
            <a:r>
              <a:rPr lang="en-US" dirty="0"/>
              <a:t>Dr. Nikolaos Papadakis (SPACE HELLAS)</a:t>
            </a:r>
          </a:p>
        </p:txBody>
      </p:sp>
      <p:sp>
        <p:nvSpPr>
          <p:cNvPr id="98" name="Google Shape;98;p11"/>
          <p:cNvSpPr txBox="1">
            <a:spLocks noGrp="1"/>
          </p:cNvSpPr>
          <p:nvPr>
            <p:ph type="dt" idx="10"/>
          </p:nvPr>
        </p:nvSpPr>
        <p:spPr>
          <a:xfrm>
            <a:off x="5566180" y="1559346"/>
            <a:ext cx="2811063" cy="269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20</a:t>
            </a:r>
            <a:r>
              <a:rPr lang="en-PT" dirty="0"/>
              <a:t> </a:t>
            </a:r>
            <a:r>
              <a:rPr lang="en-US" dirty="0"/>
              <a:t>March </a:t>
            </a:r>
            <a:r>
              <a:rPr lang="en-PT" dirty="0"/>
              <a:t>202</a:t>
            </a:r>
            <a:r>
              <a:rPr lang="en-US" dirty="0"/>
              <a:t>6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4ADB6E8-F7AC-BDA4-2579-4D11F920A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3">
            <a:extLst>
              <a:ext uri="{FF2B5EF4-FFF2-40B4-BE49-F238E27FC236}">
                <a16:creationId xmlns:a16="http://schemas.microsoft.com/office/drawing/2014/main" id="{0560DADE-40E9-A300-0D0C-8B73518A83D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PT" smtClean="0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10</a:t>
            </a:fld>
            <a:endParaRPr lang="en-PT"/>
          </a:p>
        </p:txBody>
      </p:sp>
      <p:sp>
        <p:nvSpPr>
          <p:cNvPr id="113" name="Google Shape;113;p13">
            <a:extLst>
              <a:ext uri="{FF2B5EF4-FFF2-40B4-BE49-F238E27FC236}">
                <a16:creationId xmlns:a16="http://schemas.microsoft.com/office/drawing/2014/main" id="{2B5BD6D9-5364-B827-2DDA-0C5ADF1892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Key Benefits</a:t>
            </a:r>
            <a:endParaRPr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47F526A-FBAA-2A39-0A46-B1C9D4636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4105"/>
          <a:stretch>
            <a:fillRect/>
          </a:stretch>
        </p:blipFill>
        <p:spPr bwMode="auto">
          <a:xfrm>
            <a:off x="838200" y="1881188"/>
            <a:ext cx="5067300" cy="435254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09" name="Google Shape;109;p13">
            <a:extLst>
              <a:ext uri="{FF2B5EF4-FFF2-40B4-BE49-F238E27FC236}">
                <a16:creationId xmlns:a16="http://schemas.microsoft.com/office/drawing/2014/main" id="{DB1F3BDD-ACB9-D78B-204D-9A537EE7338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86500" y="1881188"/>
            <a:ext cx="5067300" cy="4352544"/>
          </a:xfrm>
        </p:spPr>
        <p:txBody>
          <a:bodyPr spcFirstLastPara="1" lIns="91425" tIns="45700" rIns="91425" bIns="45700" anchor="t" anchorCtr="0">
            <a:normAutofit/>
          </a:bodyPr>
          <a:lstStyle/>
          <a:p>
            <a:pPr marL="228600" lvl="0" indent="-50800" algn="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b="0" i="0" u="none" strike="noStrike" cap="none">
                <a:solidFill>
                  <a:srgbClr val="000168"/>
                </a:solidFill>
              </a:rPr>
              <a:t>Training Impact</a:t>
            </a:r>
          </a:p>
          <a:p>
            <a:pPr marL="228600" lvl="0" indent="-50800" algn="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en-US" b="0" i="0" u="none" strike="noStrike" cap="none">
              <a:solidFill>
                <a:srgbClr val="000168"/>
              </a:solidFill>
            </a:endParaRPr>
          </a:p>
          <a:p>
            <a:pPr marL="228600" lvl="0" indent="-50800" algn="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b="0" i="0" u="none" strike="noStrike" cap="none">
                <a:solidFill>
                  <a:srgbClr val="000168"/>
                </a:solidFill>
              </a:rPr>
              <a:t>• Faster skill acquisition</a:t>
            </a:r>
          </a:p>
          <a:p>
            <a:pPr marL="228600" lvl="0" indent="-50800" algn="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b="0" i="0" u="none" strike="noStrike" cap="none">
                <a:solidFill>
                  <a:srgbClr val="000168"/>
                </a:solidFill>
              </a:rPr>
              <a:t>• Reduced assembly errors</a:t>
            </a:r>
          </a:p>
          <a:p>
            <a:pPr marL="228600" lvl="0" indent="-50800" algn="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b="0" i="0" u="none" strike="noStrike" cap="none">
                <a:solidFill>
                  <a:srgbClr val="000168"/>
                </a:solidFill>
              </a:rPr>
              <a:t>• Improved safety conditions</a:t>
            </a:r>
          </a:p>
          <a:p>
            <a:pPr marL="228600" lvl="0" indent="-50800" algn="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b="0" i="0" u="none" strike="noStrike" cap="none">
                <a:solidFill>
                  <a:srgbClr val="000168"/>
                </a:solidFill>
              </a:rPr>
              <a:t>• Higher technician engagement</a:t>
            </a:r>
          </a:p>
        </p:txBody>
      </p:sp>
      <p:sp>
        <p:nvSpPr>
          <p:cNvPr id="112" name="Google Shape;112;p13">
            <a:extLst>
              <a:ext uri="{FF2B5EF4-FFF2-40B4-BE49-F238E27FC236}">
                <a16:creationId xmlns:a16="http://schemas.microsoft.com/office/drawing/2014/main" id="{B47B6DA5-1CC7-258D-533F-D4FC27B8D77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Pilot 5 - Webinar</a:t>
            </a:r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247419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T"/>
              <a:t>11</a:t>
            </a:fld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Pilot 5 - Webinar</a:t>
            </a:r>
            <a:endParaRPr lang="en-PT" dirty="0"/>
          </a:p>
        </p:txBody>
      </p:sp>
      <p:sp>
        <p:nvSpPr>
          <p:cNvPr id="131" name="Google Shape;131;p15"/>
          <p:cNvSpPr txBox="1">
            <a:spLocks noGrp="1"/>
          </p:cNvSpPr>
          <p:nvPr>
            <p:ph type="title"/>
          </p:nvPr>
        </p:nvSpPr>
        <p:spPr>
          <a:xfrm>
            <a:off x="4038600" y="365125"/>
            <a:ext cx="7315200" cy="96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System Architecture</a:t>
            </a:r>
            <a:endParaRPr dirty="0"/>
          </a:p>
        </p:txBody>
      </p:sp>
      <p:pic>
        <p:nvPicPr>
          <p:cNvPr id="2" name="Google Shape;488;p13" descr="A diagram of a software system&#10;&#10;AI-generated content may be incorrect.">
            <a:extLst>
              <a:ext uri="{FF2B5EF4-FFF2-40B4-BE49-F238E27FC236}">
                <a16:creationId xmlns:a16="http://schemas.microsoft.com/office/drawing/2014/main" id="{F19C05BD-8984-710F-BD87-0B93E4E526E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5752" y="1127023"/>
            <a:ext cx="8860496" cy="502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29D"/>
        </a:solidFill>
        <a:effectLst/>
      </p:bgPr>
    </p:bg>
    <p:spTree>
      <p:nvGrpSpPr>
        <p:cNvPr id="1" name="Shape 389">
          <a:extLst>
            <a:ext uri="{FF2B5EF4-FFF2-40B4-BE49-F238E27FC236}">
              <a16:creationId xmlns:a16="http://schemas.microsoft.com/office/drawing/2014/main" id="{AB767FD6-C8B2-F81B-AAAE-BBF100188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5">
            <a:extLst>
              <a:ext uri="{FF2B5EF4-FFF2-40B4-BE49-F238E27FC236}">
                <a16:creationId xmlns:a16="http://schemas.microsoft.com/office/drawing/2014/main" id="{B8C88194-E29F-8BB3-696E-2C8FB96DC6F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2944800"/>
            <a:ext cx="12191760" cy="96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None/>
            </a:pPr>
            <a:r>
              <a:rPr lang="en-US" sz="3200" b="0" i="0" u="none" strike="noStrike" cap="none" dirty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AI-Powered AR Support for Real-Time Edge Device Repairs</a:t>
            </a:r>
            <a:endParaRPr sz="3200" b="0" i="0" u="none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CE900C-BBA6-4B67-3F0D-2DA098E279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200"/>
              <a:buFont typeface="Gill Sans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Gill Sans"/>
                <a:sym typeface="Gill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2B2B2"/>
                </a:buClr>
                <a:buSzPts val="1200"/>
                <a:buFont typeface="Gill Sans"/>
                <a:buNone/>
                <a:tabLst/>
                <a:defRPr/>
              </a:pPr>
              <a:t>12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B2B2B2"/>
              </a:solidFill>
              <a:effectLst/>
              <a:uLnTx/>
              <a:uFillTx/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45644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"/>
          <p:cNvSpPr txBox="1">
            <a:spLocks noGrp="1"/>
          </p:cNvSpPr>
          <p:nvPr>
            <p:ph type="body" idx="1"/>
          </p:nvPr>
        </p:nvSpPr>
        <p:spPr>
          <a:xfrm>
            <a:off x="3806724" y="1104900"/>
            <a:ext cx="4150501" cy="514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sz="3200" dirty="0"/>
              <a:t>Purpose : </a:t>
            </a:r>
            <a:endParaRPr sz="3200" dirty="0"/>
          </a:p>
        </p:txBody>
      </p:sp>
      <p:sp>
        <p:nvSpPr>
          <p:cNvPr id="122" name="Google Shape;1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T"/>
              <a:t>13</a:t>
            </a:fld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Pilot 5 - Webinar</a:t>
            </a:r>
            <a:endParaRPr lang="en-PT" dirty="0"/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/>
          </p:nvPr>
        </p:nvSpPr>
        <p:spPr>
          <a:xfrm>
            <a:off x="3451123" y="365125"/>
            <a:ext cx="7902677" cy="96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Maintenance Challenges and AR Remote Assistance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231B2-3730-7BEA-065D-443536E001D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1294" y="1697038"/>
            <a:ext cx="6881804" cy="4937226"/>
          </a:xfrm>
        </p:spPr>
        <p:txBody>
          <a:bodyPr>
            <a:normAutofit fontScale="62500" lnSpcReduction="20000"/>
          </a:bodyPr>
          <a:lstStyle/>
          <a:p>
            <a:pPr marL="114300" indent="0">
              <a:buNone/>
            </a:pPr>
            <a:r>
              <a:rPr lang="en-US" dirty="0"/>
              <a:t>To showcase Extended Reality (XR) technologies specifically designed to train and assist the workers in the assembly, deployment, and maintenance of edge devices. </a:t>
            </a:r>
          </a:p>
          <a:p>
            <a:pPr marL="11430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SPACE develops a bespoke agent for these devices, which connects to the Guardian PSIM platform for integrated surveillance rule-based incident response (e.g., triggering alarms, locking doors and safes, lighting control, etc.).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Such devices have been installed and operate in several enterprise customers </a:t>
            </a:r>
            <a:r>
              <a:rPr lang="en-US"/>
              <a:t>in industrial </a:t>
            </a:r>
            <a:r>
              <a:rPr lang="en-US" dirty="0"/>
              <a:t>domain  (in the banking sector for the ATM rolling shutter to prevent theft and violation)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demonstrate the value and effectiveness of providing personalized instructional content that caters to varying skill levels of the workforce, particularly targeting beginners and intermediate-level workers. </a:t>
            </a:r>
            <a:br>
              <a:rPr lang="en-US" dirty="0"/>
            </a:b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8C65321-678E-F044-52C4-BE9CC132C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930" y="911553"/>
            <a:ext cx="4736060" cy="25174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E5E7A71-FF07-8AD2-E13B-79D59F4F6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8614" y="3511288"/>
            <a:ext cx="4502691" cy="304216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>
          <a:extLst>
            <a:ext uri="{FF2B5EF4-FFF2-40B4-BE49-F238E27FC236}">
              <a16:creationId xmlns:a16="http://schemas.microsoft.com/office/drawing/2014/main" id="{FDCAC9F4-7B04-43E2-48CA-B5329299B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">
            <a:extLst>
              <a:ext uri="{FF2B5EF4-FFF2-40B4-BE49-F238E27FC236}">
                <a16:creationId xmlns:a16="http://schemas.microsoft.com/office/drawing/2014/main" id="{7DF88301-3727-F9C1-11B3-E53A6C2971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06724" y="1104900"/>
            <a:ext cx="4150501" cy="514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sz="3200" dirty="0"/>
              <a:t>Key Components: </a:t>
            </a:r>
            <a:endParaRPr sz="3200" dirty="0"/>
          </a:p>
        </p:txBody>
      </p:sp>
      <p:sp>
        <p:nvSpPr>
          <p:cNvPr id="122" name="Google Shape;122;p14">
            <a:extLst>
              <a:ext uri="{FF2B5EF4-FFF2-40B4-BE49-F238E27FC236}">
                <a16:creationId xmlns:a16="http://schemas.microsoft.com/office/drawing/2014/main" id="{13D3C97A-5A49-8362-3FC6-925AD52ADD1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T"/>
              <a:t>14</a:t>
            </a:fld>
            <a:endParaRPr/>
          </a:p>
        </p:txBody>
      </p:sp>
      <p:sp>
        <p:nvSpPr>
          <p:cNvPr id="123" name="Google Shape;123;p14">
            <a:extLst>
              <a:ext uri="{FF2B5EF4-FFF2-40B4-BE49-F238E27FC236}">
                <a16:creationId xmlns:a16="http://schemas.microsoft.com/office/drawing/2014/main" id="{D728028E-A546-7015-1CAE-E23AB066484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Pilot 5 - Webinar</a:t>
            </a:r>
            <a:endParaRPr lang="en-PT" dirty="0"/>
          </a:p>
        </p:txBody>
      </p:sp>
      <p:sp>
        <p:nvSpPr>
          <p:cNvPr id="124" name="Google Shape;124;p14">
            <a:extLst>
              <a:ext uri="{FF2B5EF4-FFF2-40B4-BE49-F238E27FC236}">
                <a16:creationId xmlns:a16="http://schemas.microsoft.com/office/drawing/2014/main" id="{06032D1D-CA00-0DAD-59E0-B9CDDC1E45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51123" y="365125"/>
            <a:ext cx="7902677" cy="96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Maintenance Challenges and AR Remote Assistance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914853-0619-DE23-8277-E8785E2297E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89097" y="2218645"/>
            <a:ext cx="5439975" cy="3871610"/>
          </a:xfrm>
        </p:spPr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en-US" b="1" dirty="0"/>
              <a:t>Diagnostic and Troubleshooting Tools: </a:t>
            </a:r>
          </a:p>
          <a:p>
            <a:pPr marL="114300" indent="0">
              <a:buNone/>
            </a:pPr>
            <a:r>
              <a:rPr lang="en-US" dirty="0"/>
              <a:t>Real-time access to device diagnostics and sensor data within the XR environment assists</a:t>
            </a:r>
          </a:p>
          <a:p>
            <a:pPr marL="114300" indent="0">
              <a:buNone/>
            </a:pPr>
            <a:r>
              <a:rPr lang="en-US" dirty="0"/>
              <a:t>in the quick identification of issues.</a:t>
            </a:r>
          </a:p>
          <a:p>
            <a:pPr marL="114300" indent="0">
              <a:buNone/>
            </a:pPr>
            <a:r>
              <a:rPr lang="en-US" dirty="0"/>
              <a:t>Interactive Troubleshooting Guides: Access to comprehensive, interactive repair manuals and decision trees tailored to specific fault scenarios.</a:t>
            </a:r>
          </a:p>
          <a:p>
            <a:pPr marL="114300" indent="0">
              <a:buNone/>
            </a:pPr>
            <a:r>
              <a:rPr lang="en-US" dirty="0"/>
              <a:t>AI-Powered Fault Detection: Utilization of AI models to predict and identify common issues, providing proactive recommendations to technicians.</a:t>
            </a:r>
          </a:p>
          <a:p>
            <a:pPr marL="11430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8D83132-E6FA-9D66-AA94-C856A863C209}"/>
              </a:ext>
            </a:extLst>
          </p:cNvPr>
          <p:cNvSpPr txBox="1">
            <a:spLocks/>
          </p:cNvSpPr>
          <p:nvPr/>
        </p:nvSpPr>
        <p:spPr>
          <a:xfrm>
            <a:off x="5807413" y="2101645"/>
            <a:ext cx="6478621" cy="4619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sz="3200" b="1" dirty="0"/>
              <a:t>Real-Time AR-Based Remote Assistance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Live Support Sessions: Technicians can connect with</a:t>
            </a:r>
            <a:r>
              <a:rPr lang="el-GR" sz="3200" dirty="0"/>
              <a:t> </a:t>
            </a:r>
            <a:r>
              <a:rPr lang="en-US" sz="3200" dirty="0"/>
              <a:t>remote experts through AR interfaces, receiving step-by-step</a:t>
            </a:r>
            <a:r>
              <a:rPr lang="el-GR" sz="3200" dirty="0"/>
              <a:t> </a:t>
            </a:r>
            <a:r>
              <a:rPr lang="en-US" sz="3200" dirty="0"/>
              <a:t>guidance during repair tasks .</a:t>
            </a:r>
          </a:p>
          <a:p>
            <a:pPr marL="114300" indent="0">
              <a:buFont typeface="Arial"/>
              <a:buNone/>
            </a:pPr>
            <a:endParaRPr lang="el-GR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Visual Annotations: Experts can overlay visual instructions directly onto the technician’s field of view, facilitating precise and clear guidance.</a:t>
            </a:r>
          </a:p>
          <a:p>
            <a:pPr marL="114300" indent="0">
              <a:buFont typeface="Arial"/>
              <a:buNone/>
            </a:pPr>
            <a:endParaRPr lang="el-GR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Bidirectional Communication: Seamless audio and video</a:t>
            </a:r>
          </a:p>
          <a:p>
            <a:pPr marL="114300" indent="0">
              <a:buFont typeface="Arial"/>
              <a:buNone/>
            </a:pPr>
            <a:r>
              <a:rPr lang="en-US" sz="3200" dirty="0"/>
              <a:t>communication channels enable effective collaboration and</a:t>
            </a:r>
          </a:p>
          <a:p>
            <a:pPr marL="114300" indent="0">
              <a:buFont typeface="Arial"/>
              <a:buNone/>
            </a:pPr>
            <a:r>
              <a:rPr lang="en-US" sz="3200" dirty="0"/>
              <a:t>immediate problem resolution.</a:t>
            </a:r>
          </a:p>
          <a:p>
            <a:pPr marL="114300" indent="0">
              <a:buFont typeface="Arial"/>
              <a:buNone/>
            </a:pPr>
            <a:endParaRPr lang="en-US" dirty="0"/>
          </a:p>
          <a:p>
            <a:pPr marL="114300" indent="0">
              <a:buFont typeface="Arial"/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361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>
          <a:extLst>
            <a:ext uri="{FF2B5EF4-FFF2-40B4-BE49-F238E27FC236}">
              <a16:creationId xmlns:a16="http://schemas.microsoft.com/office/drawing/2014/main" id="{B6FEDEB9-E673-885E-2317-C00D93E50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">
            <a:extLst>
              <a:ext uri="{FF2B5EF4-FFF2-40B4-BE49-F238E27FC236}">
                <a16:creationId xmlns:a16="http://schemas.microsoft.com/office/drawing/2014/main" id="{CA031F68-992F-02C4-F1A6-41460A21DE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97486" y="1207797"/>
            <a:ext cx="4813114" cy="64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sz="3200" dirty="0"/>
              <a:t>High level architecture </a:t>
            </a:r>
            <a:endParaRPr sz="3200" dirty="0"/>
          </a:p>
        </p:txBody>
      </p:sp>
      <p:sp>
        <p:nvSpPr>
          <p:cNvPr id="122" name="Google Shape;122;p14">
            <a:extLst>
              <a:ext uri="{FF2B5EF4-FFF2-40B4-BE49-F238E27FC236}">
                <a16:creationId xmlns:a16="http://schemas.microsoft.com/office/drawing/2014/main" id="{6F0B8C66-BDDA-4957-4677-C60DA32355B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T"/>
              <a:t>15</a:t>
            </a:fld>
            <a:endParaRPr/>
          </a:p>
        </p:txBody>
      </p:sp>
      <p:sp>
        <p:nvSpPr>
          <p:cNvPr id="123" name="Google Shape;123;p14">
            <a:extLst>
              <a:ext uri="{FF2B5EF4-FFF2-40B4-BE49-F238E27FC236}">
                <a16:creationId xmlns:a16="http://schemas.microsoft.com/office/drawing/2014/main" id="{30177207-763F-5444-9DD4-E7689F094F9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Pilot 5 - Webinar</a:t>
            </a:r>
            <a:endParaRPr lang="en-PT" dirty="0"/>
          </a:p>
        </p:txBody>
      </p:sp>
      <p:sp>
        <p:nvSpPr>
          <p:cNvPr id="124" name="Google Shape;124;p14">
            <a:extLst>
              <a:ext uri="{FF2B5EF4-FFF2-40B4-BE49-F238E27FC236}">
                <a16:creationId xmlns:a16="http://schemas.microsoft.com/office/drawing/2014/main" id="{77B91F5A-C97C-D102-B96F-A88EF6EC38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51123" y="365125"/>
            <a:ext cx="7902677" cy="96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Maintenance Challenges and AR Remote Assistance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D88109-7661-276D-7C01-61757D836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143" y="2819115"/>
            <a:ext cx="5634456" cy="158469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B2BB0B-D155-8F34-1B32-1F9A804148D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16082" y="1948076"/>
            <a:ext cx="6009620" cy="370212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Field data transmitted via an MQTT broker from the edge device to the XR headset, enabling real-time interaction.</a:t>
            </a:r>
          </a:p>
          <a:p>
            <a:r>
              <a:rPr lang="en-US" dirty="0"/>
              <a:t>Faults or anomalies detected during operation are analyzed, which then activate tailored guidance processes. </a:t>
            </a:r>
          </a:p>
          <a:p>
            <a:r>
              <a:rPr lang="en-US" dirty="0"/>
              <a:t>include personalized recommendations generated through Explainable and Generative AI, visualized within the XR environment. </a:t>
            </a:r>
          </a:p>
        </p:txBody>
      </p:sp>
    </p:spTree>
    <p:extLst>
      <p:ext uri="{BB962C8B-B14F-4D97-AF65-F5344CB8AC3E}">
        <p14:creationId xmlns:p14="http://schemas.microsoft.com/office/powerpoint/2010/main" val="4273040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>
          <a:extLst>
            <a:ext uri="{FF2B5EF4-FFF2-40B4-BE49-F238E27FC236}">
              <a16:creationId xmlns:a16="http://schemas.microsoft.com/office/drawing/2014/main" id="{086938EE-817B-11B9-BE6C-E8B6F6DFF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">
            <a:extLst>
              <a:ext uri="{FF2B5EF4-FFF2-40B4-BE49-F238E27FC236}">
                <a16:creationId xmlns:a16="http://schemas.microsoft.com/office/drawing/2014/main" id="{8AA52A56-B86E-9CC9-85D3-6B263B8968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8" y="1615736"/>
            <a:ext cx="545285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sz="3200" dirty="0"/>
              <a:t>Repair &amp; Troubleshooting Complexity</a:t>
            </a:r>
            <a:endParaRPr sz="3200" dirty="0"/>
          </a:p>
        </p:txBody>
      </p:sp>
      <p:sp>
        <p:nvSpPr>
          <p:cNvPr id="119" name="Google Shape;119;p14">
            <a:extLst>
              <a:ext uri="{FF2B5EF4-FFF2-40B4-BE49-F238E27FC236}">
                <a16:creationId xmlns:a16="http://schemas.microsoft.com/office/drawing/2014/main" id="{66C64D3E-320B-343E-473A-109595A7401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8" y="2439648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>
              <a:spcBef>
                <a:spcPts val="0"/>
              </a:spcBef>
              <a:buSzPts val="2800"/>
              <a:buNone/>
            </a:pPr>
            <a:r>
              <a:rPr lang="en-US" dirty="0"/>
              <a:t>• Multiple device configurations</a:t>
            </a:r>
          </a:p>
          <a:p>
            <a:pPr marL="228600" lvl="0" indent="-50800">
              <a:spcBef>
                <a:spcPts val="0"/>
              </a:spcBef>
              <a:buSzPts val="2800"/>
              <a:buNone/>
            </a:pPr>
            <a:r>
              <a:rPr lang="en-US" dirty="0"/>
              <a:t>• Fault diagnosis difficulties</a:t>
            </a:r>
          </a:p>
          <a:p>
            <a:pPr marL="228600" lvl="0" indent="-50800">
              <a:spcBef>
                <a:spcPts val="0"/>
              </a:spcBef>
              <a:buSzPts val="2800"/>
              <a:buNone/>
            </a:pPr>
            <a:r>
              <a:rPr lang="en-US" dirty="0"/>
              <a:t>• Need for expert assistance</a:t>
            </a:r>
          </a:p>
          <a:p>
            <a:pPr marL="228600" lvl="0" indent="-50800">
              <a:spcBef>
                <a:spcPts val="0"/>
              </a:spcBef>
              <a:buSzPts val="2800"/>
              <a:buNone/>
            </a:pPr>
            <a:r>
              <a:rPr lang="en-US" dirty="0"/>
              <a:t>• Downtime &amp; operational cost</a:t>
            </a:r>
            <a:endParaRPr dirty="0"/>
          </a:p>
        </p:txBody>
      </p:sp>
      <p:sp>
        <p:nvSpPr>
          <p:cNvPr id="120" name="Google Shape;120;p14">
            <a:extLst>
              <a:ext uri="{FF2B5EF4-FFF2-40B4-BE49-F238E27FC236}">
                <a16:creationId xmlns:a16="http://schemas.microsoft.com/office/drawing/2014/main" id="{8D6D0F5F-0082-A548-FB28-5422338146C7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15736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sz="3200" dirty="0"/>
              <a:t>On-site </a:t>
            </a:r>
          </a:p>
          <a:p>
            <a:pPr marL="0" lvl="0" indent="0">
              <a:spcBef>
                <a:spcPts val="0"/>
              </a:spcBef>
            </a:pPr>
            <a:r>
              <a:rPr lang="en-US" sz="3200" dirty="0"/>
              <a:t>XR Guidance</a:t>
            </a:r>
            <a:endParaRPr sz="3200" dirty="0"/>
          </a:p>
        </p:txBody>
      </p:sp>
      <p:sp>
        <p:nvSpPr>
          <p:cNvPr id="121" name="Google Shape;121;p14">
            <a:extLst>
              <a:ext uri="{FF2B5EF4-FFF2-40B4-BE49-F238E27FC236}">
                <a16:creationId xmlns:a16="http://schemas.microsoft.com/office/drawing/2014/main" id="{44A21FBD-D4B7-5022-6D5B-E6E1FBC05882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6172200" y="2439648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>
              <a:spcBef>
                <a:spcPts val="0"/>
              </a:spcBef>
              <a:buSzPts val="2800"/>
              <a:buNone/>
            </a:pPr>
            <a:r>
              <a:rPr lang="en-US" dirty="0"/>
              <a:t>• AR-based visual instructions</a:t>
            </a:r>
          </a:p>
          <a:p>
            <a:pPr marL="228600" lvl="0" indent="-50800">
              <a:spcBef>
                <a:spcPts val="0"/>
              </a:spcBef>
              <a:buSzPts val="2800"/>
              <a:buNone/>
            </a:pPr>
            <a:r>
              <a:rPr lang="en-US" dirty="0"/>
              <a:t>• Step-by-step repair overlays</a:t>
            </a:r>
          </a:p>
          <a:p>
            <a:pPr marL="228600" lvl="0" indent="-50800">
              <a:spcBef>
                <a:spcPts val="0"/>
              </a:spcBef>
              <a:buSzPts val="2800"/>
              <a:buNone/>
            </a:pPr>
            <a:r>
              <a:rPr lang="en-US" dirty="0"/>
              <a:t>• Real-time remote expert support</a:t>
            </a:r>
          </a:p>
          <a:p>
            <a:pPr marL="228600" lvl="0" indent="-50800">
              <a:spcBef>
                <a:spcPts val="0"/>
              </a:spcBef>
              <a:buSzPts val="2800"/>
              <a:buNone/>
            </a:pPr>
            <a:r>
              <a:rPr lang="en-US" dirty="0"/>
              <a:t>• Hands-free operation</a:t>
            </a:r>
            <a:endParaRPr dirty="0"/>
          </a:p>
        </p:txBody>
      </p:sp>
      <p:sp>
        <p:nvSpPr>
          <p:cNvPr id="122" name="Google Shape;122;p14">
            <a:extLst>
              <a:ext uri="{FF2B5EF4-FFF2-40B4-BE49-F238E27FC236}">
                <a16:creationId xmlns:a16="http://schemas.microsoft.com/office/drawing/2014/main" id="{B3BD75E0-72AB-D960-2D77-9B6ADD3D5DB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T"/>
              <a:t>16</a:t>
            </a:fld>
            <a:endParaRPr/>
          </a:p>
        </p:txBody>
      </p:sp>
      <p:sp>
        <p:nvSpPr>
          <p:cNvPr id="123" name="Google Shape;123;p14">
            <a:extLst>
              <a:ext uri="{FF2B5EF4-FFF2-40B4-BE49-F238E27FC236}">
                <a16:creationId xmlns:a16="http://schemas.microsoft.com/office/drawing/2014/main" id="{1A337133-EA47-0E54-9CA5-469438FF6DA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Pilot 5 - Webinar</a:t>
            </a:r>
            <a:endParaRPr lang="en-PT" dirty="0"/>
          </a:p>
        </p:txBody>
      </p:sp>
      <p:sp>
        <p:nvSpPr>
          <p:cNvPr id="124" name="Google Shape;124;p14">
            <a:extLst>
              <a:ext uri="{FF2B5EF4-FFF2-40B4-BE49-F238E27FC236}">
                <a16:creationId xmlns:a16="http://schemas.microsoft.com/office/drawing/2014/main" id="{8F00960E-63D7-3C23-B7A5-66C8691F13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51123" y="365125"/>
            <a:ext cx="7902677" cy="96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Maintenance Challenges and AR Remote Assistance</a:t>
            </a:r>
            <a:endParaRPr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720958B-E0B8-091D-318F-1CAC85639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969" y="4691856"/>
            <a:ext cx="1664494" cy="166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ED6B66D3-1B15-6FE3-CDEB-55D8489E2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756" y="4686336"/>
            <a:ext cx="1553957" cy="155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509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A69DE96-5311-9F01-0812-F3F426624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3">
            <a:extLst>
              <a:ext uri="{FF2B5EF4-FFF2-40B4-BE49-F238E27FC236}">
                <a16:creationId xmlns:a16="http://schemas.microsoft.com/office/drawing/2014/main" id="{95DBAF2E-5944-A7EC-0BE5-06D3A20A17B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PT" smtClean="0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17</a:t>
            </a:fld>
            <a:endParaRPr lang="en-PT"/>
          </a:p>
        </p:txBody>
      </p:sp>
      <p:sp>
        <p:nvSpPr>
          <p:cNvPr id="113" name="Google Shape;113;p13">
            <a:extLst>
              <a:ext uri="{FF2B5EF4-FFF2-40B4-BE49-F238E27FC236}">
                <a16:creationId xmlns:a16="http://schemas.microsoft.com/office/drawing/2014/main" id="{7F6081D0-EF4B-8EF7-2259-09C225721D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Operational Benefits</a:t>
            </a:r>
            <a:endParaRPr dirty="0"/>
          </a:p>
        </p:txBody>
      </p:sp>
      <p:sp>
        <p:nvSpPr>
          <p:cNvPr id="109" name="Google Shape;109;p13">
            <a:extLst>
              <a:ext uri="{FF2B5EF4-FFF2-40B4-BE49-F238E27FC236}">
                <a16:creationId xmlns:a16="http://schemas.microsoft.com/office/drawing/2014/main" id="{32C07180-25A3-CEB6-7563-60EC459FB99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200" y="1881188"/>
            <a:ext cx="5067300" cy="4352544"/>
          </a:xfrm>
        </p:spPr>
        <p:txBody>
          <a:bodyPr spcFirstLastPara="1" lIns="91425" tIns="45700" rIns="91425" bIns="45700" anchor="t" anchorCtr="0">
            <a:normAutofit/>
          </a:bodyPr>
          <a:lstStyle/>
          <a:p>
            <a:pPr marL="228600" lvl="0" indent="-50800" algn="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b="0" i="0" u="none" strike="noStrike" cap="none">
                <a:solidFill>
                  <a:srgbClr val="000168"/>
                </a:solidFill>
              </a:rPr>
              <a:t>Field Support Impact</a:t>
            </a:r>
          </a:p>
          <a:p>
            <a:pPr marL="228600" lvl="0" indent="-50800" algn="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en-US" b="0" i="0" u="none" strike="noStrike" cap="none">
              <a:solidFill>
                <a:srgbClr val="000168"/>
              </a:solidFill>
            </a:endParaRPr>
          </a:p>
          <a:p>
            <a:pPr marL="228600" lvl="0" indent="-50800" algn="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b="0" i="0" u="none" strike="noStrike" cap="none">
                <a:solidFill>
                  <a:srgbClr val="000168"/>
                </a:solidFill>
              </a:rPr>
              <a:t>• Reduced repair time</a:t>
            </a:r>
          </a:p>
          <a:p>
            <a:pPr marL="228600" lvl="0" indent="-50800" algn="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b="0" i="0" u="none" strike="noStrike" cap="none">
                <a:solidFill>
                  <a:srgbClr val="000168"/>
                </a:solidFill>
              </a:rPr>
              <a:t>• Lower operational costs</a:t>
            </a:r>
          </a:p>
          <a:p>
            <a:pPr marL="228600" lvl="0" indent="-50800" algn="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b="0" i="0" u="none" strike="noStrike" cap="none">
                <a:solidFill>
                  <a:srgbClr val="000168"/>
                </a:solidFill>
              </a:rPr>
              <a:t>• Minimized downtime</a:t>
            </a:r>
          </a:p>
          <a:p>
            <a:pPr marL="228600" lvl="0" indent="-50800" algn="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b="0" i="0" u="none" strike="noStrike" cap="none">
                <a:solidFill>
                  <a:srgbClr val="000168"/>
                </a:solidFill>
              </a:rPr>
              <a:t>• Increased workforce autonomy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6F3B0F86-61F7-ABFF-B51D-022ACEC5D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" r="-1" b="11976"/>
          <a:stretch>
            <a:fillRect/>
          </a:stretch>
        </p:blipFill>
        <p:spPr bwMode="auto">
          <a:xfrm>
            <a:off x="6286500" y="1881188"/>
            <a:ext cx="5067300" cy="435254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12" name="Google Shape;112;p13">
            <a:extLst>
              <a:ext uri="{FF2B5EF4-FFF2-40B4-BE49-F238E27FC236}">
                <a16:creationId xmlns:a16="http://schemas.microsoft.com/office/drawing/2014/main" id="{0CC855A5-1DAA-E5FA-69A9-D33A76AF6EB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Pilot 5 - Webinar</a:t>
            </a:r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3187547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29D"/>
        </a:solidFill>
        <a:effectLst/>
      </p:bgPr>
    </p:bg>
    <p:spTree>
      <p:nvGrpSpPr>
        <p:cNvPr id="1" name="Shape 389">
          <a:extLst>
            <a:ext uri="{FF2B5EF4-FFF2-40B4-BE49-F238E27FC236}">
              <a16:creationId xmlns:a16="http://schemas.microsoft.com/office/drawing/2014/main" id="{82261501-9218-585C-4536-C738757ED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5">
            <a:extLst>
              <a:ext uri="{FF2B5EF4-FFF2-40B4-BE49-F238E27FC236}">
                <a16:creationId xmlns:a16="http://schemas.microsoft.com/office/drawing/2014/main" id="{BDDCA3DF-B0EC-6331-0176-6D388648FE9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2944800"/>
            <a:ext cx="12191760" cy="96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None/>
            </a:pPr>
            <a:r>
              <a:rPr lang="en-US" sz="3200" b="0" i="0" u="none" strike="noStrike" cap="none" dirty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Live Audience Survey &amp; Open Discussion</a:t>
            </a:r>
            <a:endParaRPr sz="3200" b="0" i="0" u="none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DDBC6F-CE9C-D5FD-1C7C-D171BD87C9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200"/>
              <a:buFont typeface="Gill Sans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Gill Sans"/>
                <a:sym typeface="Gill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2B2B2"/>
                </a:buClr>
                <a:buSzPts val="1200"/>
                <a:buFont typeface="Gill Sans"/>
                <a:buNone/>
                <a:tabLst/>
                <a:defRPr/>
              </a:pPr>
              <a:t>18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B2B2B2"/>
              </a:solidFill>
              <a:effectLst/>
              <a:uLnTx/>
              <a:uFillTx/>
              <a:latin typeface="Gill Sans"/>
              <a:sym typeface="Gill Sans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FF142C25-703B-3042-6430-92B2E7FF7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647" y="393203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258893D2-0E84-8041-FCA7-BF5FD3F04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452" y="391284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739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FC4635F-7AAB-C8AF-544F-74220FDF9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3">
            <a:extLst>
              <a:ext uri="{FF2B5EF4-FFF2-40B4-BE49-F238E27FC236}">
                <a16:creationId xmlns:a16="http://schemas.microsoft.com/office/drawing/2014/main" id="{4261E701-C011-6777-80C5-263DA9F87A8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PT" smtClean="0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19</a:t>
            </a:fld>
            <a:endParaRPr lang="en-PT"/>
          </a:p>
        </p:txBody>
      </p:sp>
      <p:sp>
        <p:nvSpPr>
          <p:cNvPr id="112" name="Google Shape;112;p13">
            <a:extLst>
              <a:ext uri="{FF2B5EF4-FFF2-40B4-BE49-F238E27FC236}">
                <a16:creationId xmlns:a16="http://schemas.microsoft.com/office/drawing/2014/main" id="{0C81A741-B9D2-9F03-59A4-689B5D5A3D7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Pilot 5 - Webinar</a:t>
            </a:r>
            <a:endParaRPr lang="en-P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70702A-7889-BE13-47CA-43CEA6554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96" y="1718134"/>
            <a:ext cx="6827907" cy="378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28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"/>
          <p:cNvSpPr txBox="1">
            <a:spLocks noGrp="1"/>
          </p:cNvSpPr>
          <p:nvPr>
            <p:ph type="title"/>
          </p:nvPr>
        </p:nvSpPr>
        <p:spPr>
          <a:xfrm>
            <a:off x="4038600" y="365125"/>
            <a:ext cx="7315200" cy="96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Introduction to the Webinar</a:t>
            </a:r>
            <a:endParaRPr dirty="0"/>
          </a:p>
        </p:txBody>
      </p:sp>
      <p:sp>
        <p:nvSpPr>
          <p:cNvPr id="104" name="Google Shape;104;p12"/>
          <p:cNvSpPr txBox="1">
            <a:spLocks noGrp="1"/>
          </p:cNvSpPr>
          <p:nvPr>
            <p:ph type="body" idx="1"/>
          </p:nvPr>
        </p:nvSpPr>
        <p:spPr>
          <a:xfrm>
            <a:off x="838200" y="1703672"/>
            <a:ext cx="10515600" cy="447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0" indent="-457200">
              <a:spcBef>
                <a:spcPts val="0"/>
              </a:spcBef>
              <a:buSzPts val="2800"/>
            </a:pPr>
            <a:r>
              <a:rPr lang="en-US" dirty="0"/>
              <a:t>Overview of XR5.0 project</a:t>
            </a:r>
          </a:p>
          <a:p>
            <a:pPr marL="635000" indent="-457200">
              <a:spcBef>
                <a:spcPts val="0"/>
              </a:spcBef>
              <a:buSzPts val="2800"/>
            </a:pPr>
            <a:r>
              <a:rPr lang="en-US" dirty="0"/>
              <a:t>Focus on Pilot 5 demonstration</a:t>
            </a:r>
          </a:p>
          <a:p>
            <a:pPr marL="635000" indent="-457200">
              <a:spcBef>
                <a:spcPts val="0"/>
              </a:spcBef>
              <a:buSzPts val="2800"/>
            </a:pPr>
            <a:r>
              <a:rPr lang="en-US" dirty="0"/>
              <a:t>XR &amp; AI technologies for Industry 5.0</a:t>
            </a:r>
          </a:p>
          <a:p>
            <a:pPr marL="635000" indent="-457200">
              <a:spcBef>
                <a:spcPts val="0"/>
              </a:spcBef>
              <a:buSzPts val="2800"/>
            </a:pPr>
            <a:r>
              <a:rPr lang="en-US" dirty="0"/>
              <a:t>Agenda overview</a:t>
            </a:r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E43E610-1A37-E0C9-448C-8924F0CF5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742" y="199349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9946124B-FE6C-94E8-02DE-94A90C3E2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3">
            <a:extLst>
              <a:ext uri="{FF2B5EF4-FFF2-40B4-BE49-F238E27FC236}">
                <a16:creationId xmlns:a16="http://schemas.microsoft.com/office/drawing/2014/main" id="{41473529-E1C9-5275-7AC2-8B23629221C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PT" smtClean="0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20</a:t>
            </a:fld>
            <a:endParaRPr lang="en-PT"/>
          </a:p>
        </p:txBody>
      </p:sp>
      <p:sp>
        <p:nvSpPr>
          <p:cNvPr id="112" name="Google Shape;112;p13">
            <a:extLst>
              <a:ext uri="{FF2B5EF4-FFF2-40B4-BE49-F238E27FC236}">
                <a16:creationId xmlns:a16="http://schemas.microsoft.com/office/drawing/2014/main" id="{58FFE663-B7F3-CA75-AF5B-6CA5C40F980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Pilot 5 - Webinar</a:t>
            </a:r>
            <a:endParaRPr lang="en-PT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7569AB-0087-CF57-F12F-D1E0EE2AC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591" y="1634036"/>
            <a:ext cx="7533585" cy="416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1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CBE2F100-94FD-A8A2-D240-ABBDF163D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3">
            <a:extLst>
              <a:ext uri="{FF2B5EF4-FFF2-40B4-BE49-F238E27FC236}">
                <a16:creationId xmlns:a16="http://schemas.microsoft.com/office/drawing/2014/main" id="{E6CFE425-C735-DA5A-3C9E-977575A9E60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PT" smtClean="0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21</a:t>
            </a:fld>
            <a:endParaRPr lang="en-PT"/>
          </a:p>
        </p:txBody>
      </p:sp>
      <p:sp>
        <p:nvSpPr>
          <p:cNvPr id="112" name="Google Shape;112;p13">
            <a:extLst>
              <a:ext uri="{FF2B5EF4-FFF2-40B4-BE49-F238E27FC236}">
                <a16:creationId xmlns:a16="http://schemas.microsoft.com/office/drawing/2014/main" id="{93872ED7-9C04-6EA3-FE0E-A098E3CB283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Pilot 5 - Webinar</a:t>
            </a:r>
            <a:endParaRPr lang="en-PT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09FA66-41BD-D4DF-0F6F-26AF81D58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114" y="1849953"/>
            <a:ext cx="7446065" cy="389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5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7917C482-FC78-2A80-0066-9D622A9FA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3">
            <a:extLst>
              <a:ext uri="{FF2B5EF4-FFF2-40B4-BE49-F238E27FC236}">
                <a16:creationId xmlns:a16="http://schemas.microsoft.com/office/drawing/2014/main" id="{60A10035-D92E-71A2-3D41-EEDF3D31ED1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PT" smtClean="0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22</a:t>
            </a:fld>
            <a:endParaRPr lang="en-PT"/>
          </a:p>
        </p:txBody>
      </p:sp>
      <p:sp>
        <p:nvSpPr>
          <p:cNvPr id="112" name="Google Shape;112;p13">
            <a:extLst>
              <a:ext uri="{FF2B5EF4-FFF2-40B4-BE49-F238E27FC236}">
                <a16:creationId xmlns:a16="http://schemas.microsoft.com/office/drawing/2014/main" id="{5A3EC589-1CAA-13B6-F95D-A7363B9A517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Pilot 5 - Webinar</a:t>
            </a:r>
            <a:endParaRPr lang="en-PT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AE2AB8-A5D3-25E3-BB99-D7BAA8FE7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287" y="1366643"/>
            <a:ext cx="8126067" cy="446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94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988EEE0D-3D4F-B21F-6766-A4930F450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3">
            <a:extLst>
              <a:ext uri="{FF2B5EF4-FFF2-40B4-BE49-F238E27FC236}">
                <a16:creationId xmlns:a16="http://schemas.microsoft.com/office/drawing/2014/main" id="{5391CA4E-8824-90B1-2C2A-85087F541C5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PT" smtClean="0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23</a:t>
            </a:fld>
            <a:endParaRPr lang="en-PT"/>
          </a:p>
        </p:txBody>
      </p:sp>
      <p:sp>
        <p:nvSpPr>
          <p:cNvPr id="112" name="Google Shape;112;p13">
            <a:extLst>
              <a:ext uri="{FF2B5EF4-FFF2-40B4-BE49-F238E27FC236}">
                <a16:creationId xmlns:a16="http://schemas.microsoft.com/office/drawing/2014/main" id="{7B79B81F-A587-7FAD-D1D4-08DE93D171E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Pilot 5 - Webinar</a:t>
            </a:r>
            <a:endParaRPr lang="en-PT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2B3B52-F578-8411-1334-C0C7F5304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513" y="1228056"/>
            <a:ext cx="8174935" cy="440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86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 txBox="1">
            <a:spLocks noGrp="1"/>
          </p:cNvSpPr>
          <p:nvPr>
            <p:ph type="body" idx="1"/>
          </p:nvPr>
        </p:nvSpPr>
        <p:spPr>
          <a:xfrm>
            <a:off x="6019800" y="1605316"/>
            <a:ext cx="5181600" cy="447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>
              <a:spcBef>
                <a:spcPts val="0"/>
              </a:spcBef>
              <a:buSzPts val="2800"/>
              <a:buNone/>
            </a:pPr>
            <a:r>
              <a:rPr lang="en-US" sz="3600" dirty="0"/>
              <a:t>What is Pilot 5 about?</a:t>
            </a:r>
          </a:p>
          <a:p>
            <a:pPr marL="228600" lvl="0" indent="-50800">
              <a:spcBef>
                <a:spcPts val="0"/>
              </a:spcBef>
              <a:buSzPts val="2800"/>
              <a:buNone/>
            </a:pPr>
            <a:endParaRPr lang="en-US" dirty="0"/>
          </a:p>
          <a:p>
            <a:pPr marL="228600" indent="-50800">
              <a:spcBef>
                <a:spcPts val="0"/>
              </a:spcBef>
              <a:buSzPts val="2800"/>
              <a:buNone/>
            </a:pPr>
            <a:r>
              <a:rPr lang="en-US" dirty="0"/>
              <a:t>• XR training for edge device assembly</a:t>
            </a:r>
            <a:br>
              <a:rPr lang="en-US" dirty="0"/>
            </a:br>
            <a:r>
              <a:rPr lang="en-US" dirty="0"/>
              <a:t>• AI-powered support for repair tasks</a:t>
            </a:r>
            <a:br>
              <a:rPr lang="en-US" dirty="0"/>
            </a:br>
            <a:r>
              <a:rPr lang="en-US" dirty="0"/>
              <a:t>• Personalized guidance for technicians</a:t>
            </a:r>
            <a:br>
              <a:rPr lang="en-US" dirty="0"/>
            </a:br>
            <a:r>
              <a:rPr lang="en-US" dirty="0"/>
              <a:t>• Improved safety, efficiency &amp; performance</a:t>
            </a:r>
          </a:p>
          <a:p>
            <a:pPr marL="228600" lvl="0" indent="-50800">
              <a:spcBef>
                <a:spcPts val="0"/>
              </a:spcBef>
              <a:buSzPts val="2800"/>
              <a:buNone/>
            </a:pPr>
            <a:endParaRPr lang="en-US" dirty="0"/>
          </a:p>
        </p:txBody>
      </p:sp>
      <p:sp>
        <p:nvSpPr>
          <p:cNvPr id="111" name="Google Shape;111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T" smtClean="0"/>
              <a:t>3</a:t>
            </a:fld>
            <a:endParaRPr lang="en-PT"/>
          </a:p>
        </p:txBody>
      </p:sp>
      <p:sp>
        <p:nvSpPr>
          <p:cNvPr id="112" name="Google Shape;11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Pilot 5 - Webinar</a:t>
            </a:r>
            <a:endParaRPr lang="en-PT" dirty="0"/>
          </a:p>
        </p:txBody>
      </p:sp>
      <p:sp>
        <p:nvSpPr>
          <p:cNvPr id="113" name="Google Shape;113;p13"/>
          <p:cNvSpPr txBox="1">
            <a:spLocks noGrp="1"/>
          </p:cNvSpPr>
          <p:nvPr>
            <p:ph type="title"/>
          </p:nvPr>
        </p:nvSpPr>
        <p:spPr>
          <a:xfrm>
            <a:off x="4038600" y="365125"/>
            <a:ext cx="7315200" cy="96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Pilot 5 at a Glance</a:t>
            </a:r>
            <a:endParaRPr dirty="0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420DFF97-9D45-53B8-C0AC-C62521FB8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360" y="3708401"/>
            <a:ext cx="1249680" cy="124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54409DB8-926C-44F6-86D0-6BBCD24FE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867" y="3620207"/>
            <a:ext cx="1337874" cy="133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D423C6EE-2A37-671C-B2B2-A586FEB6C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1605316"/>
            <a:ext cx="17430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29D"/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5"/>
          <p:cNvSpPr txBox="1">
            <a:spLocks noGrp="1"/>
          </p:cNvSpPr>
          <p:nvPr>
            <p:ph type="title" idx="4294967295"/>
          </p:nvPr>
        </p:nvSpPr>
        <p:spPr>
          <a:xfrm>
            <a:off x="0" y="2944800"/>
            <a:ext cx="12191760" cy="96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None/>
            </a:pPr>
            <a:r>
              <a:rPr lang="en-US" sz="3200" b="0" i="0" u="none" strike="noStrike" cap="none" dirty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Training Challenges</a:t>
            </a:r>
            <a:endParaRPr sz="3200" b="0" i="0" u="none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5A40BE-D219-1E7B-EED2-A4B90761FA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200"/>
              <a:buFont typeface="Gill Sans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Gill Sans"/>
                <a:sym typeface="Gill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2B2B2"/>
                </a:buClr>
                <a:buSzPts val="1200"/>
                <a:buFont typeface="Gill Sans"/>
                <a:buNone/>
                <a:tabLst/>
                <a:defRPr/>
              </a:pPr>
              <a:t>4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B2B2B2"/>
              </a:solidFill>
              <a:effectLst/>
              <a:uLnTx/>
              <a:uFillTx/>
              <a:latin typeface="Gill Sans"/>
              <a:sym typeface="Gill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C29BB0B6-342C-3939-246B-4E0C8238A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>
            <a:extLst>
              <a:ext uri="{FF2B5EF4-FFF2-40B4-BE49-F238E27FC236}">
                <a16:creationId xmlns:a16="http://schemas.microsoft.com/office/drawing/2014/main" id="{F6D33880-0D43-9CC4-B406-F088B56C26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46171" y="1192354"/>
            <a:ext cx="6408590" cy="447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>
              <a:spcBef>
                <a:spcPts val="0"/>
              </a:spcBef>
              <a:buSzPts val="2800"/>
              <a:buNone/>
            </a:pPr>
            <a:r>
              <a:rPr lang="en-US" sz="3600" dirty="0"/>
              <a:t>Industrial Training Limitations</a:t>
            </a:r>
          </a:p>
          <a:p>
            <a:pPr marL="228600" lvl="0" indent="-50800">
              <a:spcBef>
                <a:spcPts val="0"/>
              </a:spcBef>
              <a:buSzPts val="2800"/>
              <a:buNone/>
            </a:pPr>
            <a:endParaRPr lang="en-US" sz="3600" dirty="0"/>
          </a:p>
          <a:p>
            <a:pPr marL="228600" lvl="0" indent="-50800">
              <a:spcBef>
                <a:spcPts val="0"/>
              </a:spcBef>
              <a:buSzPts val="2800"/>
              <a:buNone/>
            </a:pPr>
            <a:r>
              <a:rPr lang="en-US" dirty="0"/>
              <a:t>• Complex assembly procedures</a:t>
            </a:r>
          </a:p>
          <a:p>
            <a:pPr marL="228600" lvl="0" indent="-50800">
              <a:spcBef>
                <a:spcPts val="0"/>
              </a:spcBef>
              <a:buSzPts val="2800"/>
              <a:buNone/>
            </a:pPr>
            <a:r>
              <a:rPr lang="en-US" dirty="0"/>
              <a:t>• Different technician skill levels</a:t>
            </a:r>
          </a:p>
          <a:p>
            <a:pPr marL="228600" lvl="0" indent="-50800">
              <a:spcBef>
                <a:spcPts val="0"/>
              </a:spcBef>
              <a:buSzPts val="2800"/>
              <a:buNone/>
            </a:pPr>
            <a:r>
              <a:rPr lang="en-US" dirty="0"/>
              <a:t>• High training time &amp; cost</a:t>
            </a:r>
          </a:p>
        </p:txBody>
      </p:sp>
      <p:sp>
        <p:nvSpPr>
          <p:cNvPr id="111" name="Google Shape;111;p13">
            <a:extLst>
              <a:ext uri="{FF2B5EF4-FFF2-40B4-BE49-F238E27FC236}">
                <a16:creationId xmlns:a16="http://schemas.microsoft.com/office/drawing/2014/main" id="{7843C83F-92A9-0413-9024-30B59461393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T" smtClean="0"/>
              <a:t>5</a:t>
            </a:fld>
            <a:endParaRPr lang="en-PT"/>
          </a:p>
        </p:txBody>
      </p:sp>
      <p:sp>
        <p:nvSpPr>
          <p:cNvPr id="112" name="Google Shape;112;p13">
            <a:extLst>
              <a:ext uri="{FF2B5EF4-FFF2-40B4-BE49-F238E27FC236}">
                <a16:creationId xmlns:a16="http://schemas.microsoft.com/office/drawing/2014/main" id="{6EDBA246-BA91-290C-6CD8-0A0210AC08D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Pilot 5 - Webinar</a:t>
            </a:r>
            <a:endParaRPr lang="en-PT" dirty="0"/>
          </a:p>
        </p:txBody>
      </p:sp>
      <p:sp>
        <p:nvSpPr>
          <p:cNvPr id="113" name="Google Shape;113;p13">
            <a:extLst>
              <a:ext uri="{FF2B5EF4-FFF2-40B4-BE49-F238E27FC236}">
                <a16:creationId xmlns:a16="http://schemas.microsoft.com/office/drawing/2014/main" id="{62211D6E-B2A7-AEDB-4CAC-710AC6626D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38600" y="365125"/>
            <a:ext cx="7315200" cy="96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Training Challenges</a:t>
            </a:r>
            <a:endParaRPr dirty="0"/>
          </a:p>
        </p:txBody>
      </p:sp>
      <p:graphicFrame>
        <p:nvGraphicFramePr>
          <p:cNvPr id="4" name="Google Shape;514;p65">
            <a:extLst>
              <a:ext uri="{FF2B5EF4-FFF2-40B4-BE49-F238E27FC236}">
                <a16:creationId xmlns:a16="http://schemas.microsoft.com/office/drawing/2014/main" id="{0E889BE3-CA49-A7E8-8182-77113493B1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7251936"/>
              </p:ext>
            </p:extLst>
          </p:nvPr>
        </p:nvGraphicFramePr>
        <p:xfrm>
          <a:off x="4038600" y="3429000"/>
          <a:ext cx="7481525" cy="27741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8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3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8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7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2000"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Gill Sans"/>
                        <a:buNone/>
                      </a:pPr>
                      <a:r>
                        <a:rPr lang="en-US" sz="1200" b="1" strike="noStrike" dirty="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Use Case #5.1</a:t>
                      </a:r>
                      <a:endParaRPr sz="1200" b="0" strike="noStrik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600" marR="1260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Gill Sans"/>
                        <a:buNone/>
                      </a:pPr>
                      <a:r>
                        <a:rPr lang="en-US" sz="1200" b="0" strike="noStrike" dirty="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User Story (Requirement) Description</a:t>
                      </a:r>
                      <a:endParaRPr sz="1200" b="0" strike="noStrik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600" marR="1260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Gill Sans"/>
                        <a:buNone/>
                      </a:pPr>
                      <a:r>
                        <a:rPr lang="en-US" sz="1200" b="0" strike="noStrike" dirty="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Expected KPIs</a:t>
                      </a:r>
                      <a:endParaRPr sz="1200" b="0" strike="noStrik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600" marR="1260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Gill Sans"/>
                        <a:buNone/>
                      </a:pPr>
                      <a:r>
                        <a:rPr lang="en-US" sz="1200" b="0" strike="noStrike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Achieved KPIs</a:t>
                      </a:r>
                      <a:endParaRPr sz="1200" b="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600" marR="1260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ill Sans"/>
                        <a:buNone/>
                      </a:pPr>
                      <a:r>
                        <a:rPr lang="en-US" sz="1200" b="0" strike="noStrik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Create personalized training workflows using AI to enhance efficiency and engagement</a:t>
                      </a:r>
                      <a:endParaRPr sz="1200" b="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600" marR="1260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ill Sans"/>
                        <a:buNone/>
                      </a:pPr>
                      <a:r>
                        <a:rPr lang="en-US" sz="1200" b="0" strike="noStrik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Assembly Time Reduction&gt;20%</a:t>
                      </a:r>
                      <a:endParaRPr sz="1200" b="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ill Sans"/>
                        <a:buNone/>
                      </a:pPr>
                      <a:r>
                        <a:rPr lang="en-US" sz="1200" b="0" strike="noStrik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Repair Time Reduction&gt;20%</a:t>
                      </a:r>
                      <a:endParaRPr sz="1200" b="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ill Sans"/>
                        <a:buNone/>
                      </a:pPr>
                      <a:r>
                        <a:rPr lang="en-US" sz="1200" b="0" strike="noStrik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Increased Engagement&gt;50%</a:t>
                      </a:r>
                      <a:endParaRPr sz="1200" b="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ill Sans"/>
                        <a:buNone/>
                      </a:pPr>
                      <a:r>
                        <a:rPr lang="en-US" sz="1200" b="0" strike="noStrik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Cost Reduction&gt;20%</a:t>
                      </a:r>
                      <a:endParaRPr sz="1200" b="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600" marR="1260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ill Sans"/>
                        <a:buNone/>
                      </a:pPr>
                      <a:r>
                        <a:rPr lang="en-US" sz="1200" b="0" strike="noStrik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N/A</a:t>
                      </a:r>
                      <a:endParaRPr sz="1200" b="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600" marR="1260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E7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4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ill Sans"/>
                        <a:buNone/>
                      </a:pPr>
                      <a:r>
                        <a:rPr lang="en-US" sz="1200" b="0" strike="noStrik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Need for accessible, cloud-based training materials to support ongoing learning and quick access.</a:t>
                      </a:r>
                      <a:endParaRPr sz="1200" b="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600" marR="1260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D0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ill Sans"/>
                        <a:buNone/>
                      </a:pPr>
                      <a:r>
                        <a:rPr lang="en-US" sz="1200" b="0" strike="noStrik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Assembly Time Reduction&gt;20%</a:t>
                      </a:r>
                      <a:endParaRPr sz="1200" b="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ill Sans"/>
                        <a:buNone/>
                      </a:pPr>
                      <a:r>
                        <a:rPr lang="en-US" sz="1200" b="0" strike="noStrik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Repair Time Reduction&gt;20%</a:t>
                      </a:r>
                      <a:endParaRPr sz="1200" b="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ill Sans"/>
                        <a:buNone/>
                      </a:pPr>
                      <a:r>
                        <a:rPr lang="en-US" sz="1200" b="0" strike="noStrik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Cost Reduction&gt;20%</a:t>
                      </a:r>
                      <a:endParaRPr sz="1200" b="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600" marR="1260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D0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ill Sans"/>
                        <a:buNone/>
                      </a:pPr>
                      <a:r>
                        <a:rPr lang="en-US" sz="1200" b="0" strike="noStrike" dirty="0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N/A</a:t>
                      </a:r>
                      <a:endParaRPr sz="1200" b="0" strike="noStrik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600" marR="1260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D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Technicians need instructions to quickly perform device commissioning</a:t>
                      </a:r>
                      <a:endParaRPr sz="1200" dirty="0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2600" marR="1260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ill Sans"/>
                        <a:buNone/>
                      </a:pPr>
                      <a:r>
                        <a:rPr lang="en-US" sz="1200" b="0" strike="noStrik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Assembly Time Reduction&gt;20%</a:t>
                      </a:r>
                      <a:endParaRPr sz="1200" b="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ill Sans"/>
                        <a:buNone/>
                      </a:pPr>
                      <a:r>
                        <a:rPr lang="en-US" sz="1200" b="0" strike="noStrik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Repair Time Reduction&gt;20%</a:t>
                      </a:r>
                      <a:endParaRPr sz="1200" b="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ill Sans"/>
                        <a:buNone/>
                      </a:pPr>
                      <a:r>
                        <a:rPr lang="en-US" sz="1200" b="0" strike="noStrik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Cost Reduction&gt;20%</a:t>
                      </a:r>
                      <a:endParaRPr sz="1200" b="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600" marR="1260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ill Sans"/>
                        <a:buNone/>
                      </a:pPr>
                      <a:r>
                        <a:rPr lang="en-US" sz="1200" b="0" strike="noStrike" dirty="0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N/A</a:t>
                      </a:r>
                      <a:endParaRPr sz="1200" b="0" strike="noStrik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600" marR="12600" marT="45725" marB="457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E7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720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585A3F1-66D8-C06B-A582-DDA09597C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>
            <a:extLst>
              <a:ext uri="{FF2B5EF4-FFF2-40B4-BE49-F238E27FC236}">
                <a16:creationId xmlns:a16="http://schemas.microsoft.com/office/drawing/2014/main" id="{BFA9E3C2-8FAF-63E5-EBEB-C06C7BA095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46170" y="1262268"/>
            <a:ext cx="7185339" cy="447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>
              <a:spcBef>
                <a:spcPts val="0"/>
              </a:spcBef>
              <a:buSzPts val="2800"/>
              <a:buNone/>
            </a:pPr>
            <a:r>
              <a:rPr lang="en-US" sz="3600" dirty="0"/>
              <a:t>Immersive &amp; Personalized Learning</a:t>
            </a:r>
          </a:p>
          <a:p>
            <a:pPr marL="228600" lvl="0" indent="-50800">
              <a:spcBef>
                <a:spcPts val="0"/>
              </a:spcBef>
              <a:buSzPts val="2800"/>
              <a:buNone/>
            </a:pPr>
            <a:endParaRPr lang="en-US" sz="3600" dirty="0"/>
          </a:p>
          <a:p>
            <a:pPr marL="228600" lvl="0" indent="-50800">
              <a:spcBef>
                <a:spcPts val="0"/>
              </a:spcBef>
              <a:buSzPts val="2800"/>
              <a:buNone/>
            </a:pPr>
            <a:r>
              <a:rPr lang="en-US" dirty="0"/>
              <a:t>• VR-based training scenarios</a:t>
            </a:r>
          </a:p>
          <a:p>
            <a:pPr marL="228600" lvl="0" indent="-50800">
              <a:spcBef>
                <a:spcPts val="0"/>
              </a:spcBef>
              <a:buSzPts val="2800"/>
              <a:buNone/>
            </a:pPr>
            <a:r>
              <a:rPr lang="en-US" dirty="0"/>
              <a:t>• Interactive 3D device visualization</a:t>
            </a:r>
          </a:p>
          <a:p>
            <a:pPr marL="228600" lvl="0" indent="-50800">
              <a:spcBef>
                <a:spcPts val="0"/>
              </a:spcBef>
              <a:buSzPts val="2800"/>
              <a:buNone/>
            </a:pPr>
            <a:r>
              <a:rPr lang="en-US" dirty="0"/>
              <a:t>• Realistic simulated environment</a:t>
            </a:r>
          </a:p>
          <a:p>
            <a:pPr marL="228600" lvl="0" indent="-50800">
              <a:spcBef>
                <a:spcPts val="0"/>
              </a:spcBef>
              <a:buSzPts val="2800"/>
              <a:buNone/>
            </a:pPr>
            <a:r>
              <a:rPr lang="en-US" dirty="0"/>
              <a:t>• Hands-on learning without risk</a:t>
            </a:r>
          </a:p>
        </p:txBody>
      </p:sp>
      <p:sp>
        <p:nvSpPr>
          <p:cNvPr id="111" name="Google Shape;111;p13">
            <a:extLst>
              <a:ext uri="{FF2B5EF4-FFF2-40B4-BE49-F238E27FC236}">
                <a16:creationId xmlns:a16="http://schemas.microsoft.com/office/drawing/2014/main" id="{E999B0E3-2255-3B13-9469-2AEF5E115D3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T" smtClean="0"/>
              <a:t>6</a:t>
            </a:fld>
            <a:endParaRPr lang="en-PT"/>
          </a:p>
        </p:txBody>
      </p:sp>
      <p:sp>
        <p:nvSpPr>
          <p:cNvPr id="112" name="Google Shape;112;p13">
            <a:extLst>
              <a:ext uri="{FF2B5EF4-FFF2-40B4-BE49-F238E27FC236}">
                <a16:creationId xmlns:a16="http://schemas.microsoft.com/office/drawing/2014/main" id="{8F3EF7DC-F76E-2513-90FB-1682AB01543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Pilot 5 - Webinar</a:t>
            </a:r>
            <a:endParaRPr lang="en-PT" dirty="0"/>
          </a:p>
        </p:txBody>
      </p:sp>
      <p:sp>
        <p:nvSpPr>
          <p:cNvPr id="113" name="Google Shape;113;p13">
            <a:extLst>
              <a:ext uri="{FF2B5EF4-FFF2-40B4-BE49-F238E27FC236}">
                <a16:creationId xmlns:a16="http://schemas.microsoft.com/office/drawing/2014/main" id="{6EF1F10A-9D48-8127-92BB-3EE55B273B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38600" y="365125"/>
            <a:ext cx="7315200" cy="96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XR Training Approach</a:t>
            </a:r>
            <a:endParaRPr dirty="0"/>
          </a:p>
        </p:txBody>
      </p:sp>
      <p:pic>
        <p:nvPicPr>
          <p:cNvPr id="2" name="Google Shape;427;p7">
            <a:extLst>
              <a:ext uri="{FF2B5EF4-FFF2-40B4-BE49-F238E27FC236}">
                <a16:creationId xmlns:a16="http://schemas.microsoft.com/office/drawing/2014/main" id="{B6C97742-183C-5D36-712C-5C99EB10F13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1509" y="1122441"/>
            <a:ext cx="3639272" cy="4790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4948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7FEE42CA-B394-FC28-519B-540FF8425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>
            <a:extLst>
              <a:ext uri="{FF2B5EF4-FFF2-40B4-BE49-F238E27FC236}">
                <a16:creationId xmlns:a16="http://schemas.microsoft.com/office/drawing/2014/main" id="{121CFDFE-E651-A595-061B-E01B29B6C1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17930" y="1270388"/>
            <a:ext cx="7185339" cy="447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>
              <a:spcBef>
                <a:spcPts val="0"/>
              </a:spcBef>
              <a:buSzPts val="2800"/>
              <a:buNone/>
            </a:pPr>
            <a:r>
              <a:rPr lang="en-US" sz="3600" dirty="0"/>
              <a:t>Adaptive Training Workflows</a:t>
            </a:r>
          </a:p>
          <a:p>
            <a:pPr marL="228600" lvl="0" indent="-50800">
              <a:spcBef>
                <a:spcPts val="0"/>
              </a:spcBef>
              <a:buSzPts val="2800"/>
              <a:buNone/>
            </a:pPr>
            <a:endParaRPr lang="en-US" sz="3600" dirty="0"/>
          </a:p>
          <a:p>
            <a:pPr marL="228600" lvl="0" indent="-50800">
              <a:spcBef>
                <a:spcPts val="0"/>
              </a:spcBef>
              <a:buSzPts val="2800"/>
              <a:buNone/>
            </a:pPr>
            <a:r>
              <a:rPr lang="en-US" dirty="0"/>
              <a:t>• Skill-level based scenarios</a:t>
            </a:r>
          </a:p>
          <a:p>
            <a:pPr marL="228600" lvl="0" indent="-50800">
              <a:spcBef>
                <a:spcPts val="0"/>
              </a:spcBef>
              <a:buSzPts val="2800"/>
              <a:buNone/>
            </a:pPr>
            <a:r>
              <a:rPr lang="en-US" dirty="0"/>
              <a:t>• Beginner → Step-by-step guidance</a:t>
            </a:r>
          </a:p>
          <a:p>
            <a:pPr marL="228600" lvl="0" indent="-50800">
              <a:spcBef>
                <a:spcPts val="0"/>
              </a:spcBef>
              <a:buSzPts val="2800"/>
              <a:buNone/>
            </a:pPr>
            <a:r>
              <a:rPr lang="en-US" dirty="0"/>
              <a:t>• Intermediate → Condensed workflows</a:t>
            </a:r>
          </a:p>
          <a:p>
            <a:pPr marL="228600" lvl="0" indent="-50800">
              <a:spcBef>
                <a:spcPts val="0"/>
              </a:spcBef>
              <a:buSzPts val="2800"/>
              <a:buNone/>
            </a:pPr>
            <a:r>
              <a:rPr lang="en-US" dirty="0"/>
              <a:t>• Real-time feedback &amp; performance tracking</a:t>
            </a:r>
          </a:p>
        </p:txBody>
      </p:sp>
      <p:sp>
        <p:nvSpPr>
          <p:cNvPr id="111" name="Google Shape;111;p13">
            <a:extLst>
              <a:ext uri="{FF2B5EF4-FFF2-40B4-BE49-F238E27FC236}">
                <a16:creationId xmlns:a16="http://schemas.microsoft.com/office/drawing/2014/main" id="{80A34CA2-C3A0-7587-0187-666CBB72FA6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T" smtClean="0"/>
              <a:t>7</a:t>
            </a:fld>
            <a:endParaRPr lang="en-PT"/>
          </a:p>
        </p:txBody>
      </p:sp>
      <p:sp>
        <p:nvSpPr>
          <p:cNvPr id="112" name="Google Shape;112;p13">
            <a:extLst>
              <a:ext uri="{FF2B5EF4-FFF2-40B4-BE49-F238E27FC236}">
                <a16:creationId xmlns:a16="http://schemas.microsoft.com/office/drawing/2014/main" id="{41C9DC5E-8F0A-FD44-758D-9E4BED9F81A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Pilot 5 - Webinar</a:t>
            </a:r>
            <a:endParaRPr lang="en-PT" dirty="0"/>
          </a:p>
        </p:txBody>
      </p:sp>
      <p:sp>
        <p:nvSpPr>
          <p:cNvPr id="113" name="Google Shape;113;p13">
            <a:extLst>
              <a:ext uri="{FF2B5EF4-FFF2-40B4-BE49-F238E27FC236}">
                <a16:creationId xmlns:a16="http://schemas.microsoft.com/office/drawing/2014/main" id="{59C8D222-6834-9F3B-50C0-DF554F0DF3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38600" y="365125"/>
            <a:ext cx="7315200" cy="96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AI Personalization</a:t>
            </a:r>
            <a:endParaRPr dirty="0"/>
          </a:p>
        </p:txBody>
      </p:sp>
      <p:pic>
        <p:nvPicPr>
          <p:cNvPr id="3" name="Google Shape;437;p8">
            <a:extLst>
              <a:ext uri="{FF2B5EF4-FFF2-40B4-BE49-F238E27FC236}">
                <a16:creationId xmlns:a16="http://schemas.microsoft.com/office/drawing/2014/main" id="{832F0044-FBE3-799F-42DB-7298FF00BA6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868" y="1270388"/>
            <a:ext cx="3806798" cy="50778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6953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92C998B7-D466-E799-A9FB-E8D00E669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>
            <a:extLst>
              <a:ext uri="{FF2B5EF4-FFF2-40B4-BE49-F238E27FC236}">
                <a16:creationId xmlns:a16="http://schemas.microsoft.com/office/drawing/2014/main" id="{DD8B3072-7913-8FF8-45BF-12AB9DD184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17930" y="1270388"/>
            <a:ext cx="7185339" cy="447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>
              <a:spcBef>
                <a:spcPts val="0"/>
              </a:spcBef>
              <a:buSzPts val="2800"/>
              <a:buNone/>
            </a:pPr>
            <a:r>
              <a:rPr lang="en-US" sz="3600" dirty="0"/>
              <a:t>Adaptive Training Workflows</a:t>
            </a:r>
          </a:p>
          <a:p>
            <a:pPr marL="228600" lvl="0" indent="-50800">
              <a:spcBef>
                <a:spcPts val="0"/>
              </a:spcBef>
              <a:buSzPts val="2800"/>
              <a:buNone/>
            </a:pPr>
            <a:endParaRPr lang="en-US" sz="3600" dirty="0"/>
          </a:p>
          <a:p>
            <a:pPr marL="228600" lvl="0" indent="-50800">
              <a:spcBef>
                <a:spcPts val="0"/>
              </a:spcBef>
              <a:buSzPts val="2800"/>
              <a:buNone/>
            </a:pPr>
            <a:r>
              <a:rPr lang="en-US" dirty="0"/>
              <a:t>• Skill-level based scenarios</a:t>
            </a:r>
          </a:p>
          <a:p>
            <a:pPr marL="228600" lvl="0" indent="-50800">
              <a:spcBef>
                <a:spcPts val="0"/>
              </a:spcBef>
              <a:buSzPts val="2800"/>
              <a:buNone/>
            </a:pPr>
            <a:r>
              <a:rPr lang="en-US" dirty="0"/>
              <a:t>• Beginner → Step-by-step guidance</a:t>
            </a:r>
          </a:p>
          <a:p>
            <a:pPr marL="228600" lvl="0" indent="-50800">
              <a:spcBef>
                <a:spcPts val="0"/>
              </a:spcBef>
              <a:buSzPts val="2800"/>
              <a:buNone/>
            </a:pPr>
            <a:r>
              <a:rPr lang="en-US" dirty="0"/>
              <a:t>• Intermediate → Condensed workflows</a:t>
            </a:r>
          </a:p>
          <a:p>
            <a:pPr marL="228600" lvl="0" indent="-50800">
              <a:spcBef>
                <a:spcPts val="0"/>
              </a:spcBef>
              <a:buSzPts val="2800"/>
              <a:buNone/>
            </a:pPr>
            <a:r>
              <a:rPr lang="en-US" dirty="0"/>
              <a:t>• Real-time feedback &amp; performance tracking</a:t>
            </a:r>
          </a:p>
        </p:txBody>
      </p:sp>
      <p:sp>
        <p:nvSpPr>
          <p:cNvPr id="111" name="Google Shape;111;p13">
            <a:extLst>
              <a:ext uri="{FF2B5EF4-FFF2-40B4-BE49-F238E27FC236}">
                <a16:creationId xmlns:a16="http://schemas.microsoft.com/office/drawing/2014/main" id="{BDEE4BED-B407-C92D-1B85-A42F19BEC93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T" smtClean="0"/>
              <a:t>8</a:t>
            </a:fld>
            <a:endParaRPr lang="en-PT"/>
          </a:p>
        </p:txBody>
      </p:sp>
      <p:sp>
        <p:nvSpPr>
          <p:cNvPr id="112" name="Google Shape;112;p13">
            <a:extLst>
              <a:ext uri="{FF2B5EF4-FFF2-40B4-BE49-F238E27FC236}">
                <a16:creationId xmlns:a16="http://schemas.microsoft.com/office/drawing/2014/main" id="{A8DA9E9A-D785-A78B-49FA-F0FF11586BF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Pilot 5 - Webinar</a:t>
            </a:r>
            <a:endParaRPr lang="en-PT" dirty="0"/>
          </a:p>
        </p:txBody>
      </p:sp>
      <p:sp>
        <p:nvSpPr>
          <p:cNvPr id="113" name="Google Shape;113;p13">
            <a:extLst>
              <a:ext uri="{FF2B5EF4-FFF2-40B4-BE49-F238E27FC236}">
                <a16:creationId xmlns:a16="http://schemas.microsoft.com/office/drawing/2014/main" id="{6921F93C-EDBF-E023-7AFB-B316C6699C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38600" y="365125"/>
            <a:ext cx="7315200" cy="96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AI Personalization</a:t>
            </a:r>
            <a:endParaRPr dirty="0"/>
          </a:p>
        </p:txBody>
      </p:sp>
      <p:pic>
        <p:nvPicPr>
          <p:cNvPr id="3" name="Google Shape;437;p8">
            <a:extLst>
              <a:ext uri="{FF2B5EF4-FFF2-40B4-BE49-F238E27FC236}">
                <a16:creationId xmlns:a16="http://schemas.microsoft.com/office/drawing/2014/main" id="{FD1FD555-59AA-3A07-F07B-328BCA79947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868" y="1270388"/>
            <a:ext cx="3806798" cy="50778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2894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3DF1B4E-F9CF-8149-5839-F8CCCBDB0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>
            <a:extLst>
              <a:ext uri="{FF2B5EF4-FFF2-40B4-BE49-F238E27FC236}">
                <a16:creationId xmlns:a16="http://schemas.microsoft.com/office/drawing/2014/main" id="{A6952BF6-32AE-B485-F1A0-AD5D3BC4E9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41130" y="1608279"/>
            <a:ext cx="7185339" cy="447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>
              <a:spcBef>
                <a:spcPts val="0"/>
              </a:spcBef>
              <a:buSzPts val="2800"/>
              <a:buNone/>
            </a:pPr>
            <a:r>
              <a:rPr lang="en-US" sz="3600" dirty="0"/>
              <a:t>XR &amp; AI Ecosystem</a:t>
            </a:r>
          </a:p>
          <a:p>
            <a:pPr marL="228600" lvl="0" indent="-50800">
              <a:spcBef>
                <a:spcPts val="0"/>
              </a:spcBef>
              <a:buSzPts val="2800"/>
              <a:buNone/>
            </a:pPr>
            <a:endParaRPr lang="en-US" sz="3600" dirty="0"/>
          </a:p>
          <a:p>
            <a:pPr marL="228600" lvl="0" indent="-50800">
              <a:spcBef>
                <a:spcPts val="0"/>
              </a:spcBef>
              <a:buSzPts val="2800"/>
              <a:buNone/>
            </a:pPr>
            <a:r>
              <a:rPr lang="en-US" dirty="0"/>
              <a:t>• Unity-based XR platform</a:t>
            </a:r>
          </a:p>
          <a:p>
            <a:pPr marL="228600" lvl="0" indent="-50800">
              <a:spcBef>
                <a:spcPts val="0"/>
              </a:spcBef>
              <a:buSzPts val="2800"/>
              <a:buNone/>
            </a:pPr>
            <a:r>
              <a:rPr lang="en-US" dirty="0"/>
              <a:t>• Meta Quest VR devices</a:t>
            </a:r>
          </a:p>
          <a:p>
            <a:pPr marL="228600" lvl="0" indent="-50800">
              <a:spcBef>
                <a:spcPts val="0"/>
              </a:spcBef>
              <a:buSzPts val="2800"/>
              <a:buNone/>
            </a:pPr>
            <a:r>
              <a:rPr lang="en-US" dirty="0"/>
              <a:t>• Human Digital Twin models</a:t>
            </a:r>
          </a:p>
          <a:p>
            <a:pPr marL="228600" lvl="0" indent="-50800">
              <a:spcBef>
                <a:spcPts val="0"/>
              </a:spcBef>
              <a:buSzPts val="2800"/>
              <a:buNone/>
            </a:pPr>
            <a:r>
              <a:rPr lang="en-US" dirty="0"/>
              <a:t>• AI-generated adaptive workflows</a:t>
            </a:r>
          </a:p>
        </p:txBody>
      </p:sp>
      <p:sp>
        <p:nvSpPr>
          <p:cNvPr id="111" name="Google Shape;111;p13">
            <a:extLst>
              <a:ext uri="{FF2B5EF4-FFF2-40B4-BE49-F238E27FC236}">
                <a16:creationId xmlns:a16="http://schemas.microsoft.com/office/drawing/2014/main" id="{B788A813-9855-1936-2A1F-238CD19C2E9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T" smtClean="0"/>
              <a:t>9</a:t>
            </a:fld>
            <a:endParaRPr lang="en-PT"/>
          </a:p>
        </p:txBody>
      </p:sp>
      <p:sp>
        <p:nvSpPr>
          <p:cNvPr id="112" name="Google Shape;112;p13">
            <a:extLst>
              <a:ext uri="{FF2B5EF4-FFF2-40B4-BE49-F238E27FC236}">
                <a16:creationId xmlns:a16="http://schemas.microsoft.com/office/drawing/2014/main" id="{7988F03C-2913-B49B-D212-D4C573514EB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Pilot 5 - Webinar</a:t>
            </a:r>
            <a:endParaRPr lang="en-PT" dirty="0"/>
          </a:p>
        </p:txBody>
      </p:sp>
      <p:sp>
        <p:nvSpPr>
          <p:cNvPr id="113" name="Google Shape;113;p13">
            <a:extLst>
              <a:ext uri="{FF2B5EF4-FFF2-40B4-BE49-F238E27FC236}">
                <a16:creationId xmlns:a16="http://schemas.microsoft.com/office/drawing/2014/main" id="{314FA245-5486-2FB8-443A-6EB4A2EFF7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38600" y="365125"/>
            <a:ext cx="7315200" cy="96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Technologies Used</a:t>
            </a:r>
            <a:endParaRPr dirty="0"/>
          </a:p>
        </p:txBody>
      </p:sp>
      <p:pic>
        <p:nvPicPr>
          <p:cNvPr id="3074" name="Picture 2" descr="Meta Quest 3 Review: The best XR Headset by far">
            <a:extLst>
              <a:ext uri="{FF2B5EF4-FFF2-40B4-BE49-F238E27FC236}">
                <a16:creationId xmlns:a16="http://schemas.microsoft.com/office/drawing/2014/main" id="{B6337AB5-3722-A88B-F1F7-A356FB224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791" y="3621278"/>
            <a:ext cx="2895009" cy="162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ase Study: Unity - The Scottish Games Network">
            <a:extLst>
              <a:ext uri="{FF2B5EF4-FFF2-40B4-BE49-F238E27FC236}">
                <a16:creationId xmlns:a16="http://schemas.microsoft.com/office/drawing/2014/main" id="{756AA524-C56D-1C33-4696-F276DB8DA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779" y="2112944"/>
            <a:ext cx="2837130" cy="150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425E119E-1099-B629-D014-03E9DEFDC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648" y="2638288"/>
            <a:ext cx="1797211" cy="179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331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0354"/>
      </a:accent1>
      <a:accent2>
        <a:srgbClr val="0003D1"/>
      </a:accent2>
      <a:accent3>
        <a:srgbClr val="304EB3"/>
      </a:accent3>
      <a:accent4>
        <a:srgbClr val="7F8BB6"/>
      </a:accent4>
      <a:accent5>
        <a:srgbClr val="7F8BB6"/>
      </a:accent5>
      <a:accent6>
        <a:srgbClr val="C28BB6"/>
      </a:accent6>
      <a:hlink>
        <a:srgbClr val="A163C1"/>
      </a:hlink>
      <a:folHlink>
        <a:srgbClr val="C28B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7E6E6"/>
      </a:lt2>
      <a:accent1>
        <a:srgbClr val="C089B4"/>
      </a:accent1>
      <a:accent2>
        <a:srgbClr val="0003D1"/>
      </a:accent2>
      <a:accent3>
        <a:srgbClr val="98B7E1"/>
      </a:accent3>
      <a:accent4>
        <a:srgbClr val="C1C8CE"/>
      </a:accent4>
      <a:accent5>
        <a:srgbClr val="DFB59F"/>
      </a:accent5>
      <a:accent6>
        <a:srgbClr val="C1DFB5"/>
      </a:accent6>
      <a:hlink>
        <a:srgbClr val="304EB2"/>
      </a:hlink>
      <a:folHlink>
        <a:srgbClr val="C28B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F4F9AB01D81949A8DAF1F5D76A3ECA" ma:contentTypeVersion="16" ma:contentTypeDescription="Create a new document." ma:contentTypeScope="" ma:versionID="167e22b5e5bf89f6682f5d1392d9ad5c">
  <xsd:schema xmlns:xsd="http://www.w3.org/2001/XMLSchema" xmlns:xs="http://www.w3.org/2001/XMLSchema" xmlns:p="http://schemas.microsoft.com/office/2006/metadata/properties" xmlns:ns2="7907248e-27e7-40a3-8cce-3cb561a9bb75" xmlns:ns3="75369a20-753f-4c70-a94c-64e5e3afc453" targetNamespace="http://schemas.microsoft.com/office/2006/metadata/properties" ma:root="true" ma:fieldsID="6fe3c1261b8206df98e459d49352b052" ns2:_="" ns3:_="">
    <xsd:import namespace="7907248e-27e7-40a3-8cce-3cb561a9bb75"/>
    <xsd:import namespace="75369a20-753f-4c70-a94c-64e5e3afc4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07248e-27e7-40a3-8cce-3cb561a9bb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e27549c-af27-4f23-ada2-95c671c0a11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369a20-753f-4c70-a94c-64e5e3afc45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c83029eb-a15c-4616-8f01-615d3516e3d9}" ma:internalName="TaxCatchAll" ma:showField="CatchAllData" ma:web="75369a20-753f-4c70-a94c-64e5e3afc4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369a20-753f-4c70-a94c-64e5e3afc453" xsi:nil="true"/>
    <lcf76f155ced4ddcb4097134ff3c332f xmlns="7907248e-27e7-40a3-8cce-3cb561a9bb7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392120-B4A0-400B-8A9A-10CD13A020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07248e-27e7-40a3-8cce-3cb561a9bb75"/>
    <ds:schemaRef ds:uri="75369a20-753f-4c70-a94c-64e5e3afc4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614DEE-D54D-4D89-96E9-B8F9A38227DA}">
  <ds:schemaRefs>
    <ds:schemaRef ds:uri="http://schemas.microsoft.com/office/2006/metadata/properties"/>
    <ds:schemaRef ds:uri="http://schemas.microsoft.com/office/infopath/2007/PartnerControls"/>
    <ds:schemaRef ds:uri="75369a20-753f-4c70-a94c-64e5e3afc453"/>
    <ds:schemaRef ds:uri="7907248e-27e7-40a3-8cce-3cb561a9bb75"/>
  </ds:schemaRefs>
</ds:datastoreItem>
</file>

<file path=customXml/itemProps3.xml><?xml version="1.0" encoding="utf-8"?>
<ds:datastoreItem xmlns:ds="http://schemas.openxmlformats.org/officeDocument/2006/customXml" ds:itemID="{CDE1D09F-8450-4342-87CC-0C13DEF15D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860</Words>
  <Application>Microsoft Macintosh PowerPoint</Application>
  <PresentationFormat>Widescreen</PresentationFormat>
  <Paragraphs>171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Wingdings</vt:lpstr>
      <vt:lpstr>Arial</vt:lpstr>
      <vt:lpstr>Calibri</vt:lpstr>
      <vt:lpstr>Gill Sans</vt:lpstr>
      <vt:lpstr>Times New Roman</vt:lpstr>
      <vt:lpstr>Office Theme</vt:lpstr>
      <vt:lpstr>1_Office Theme</vt:lpstr>
      <vt:lpstr>Pilot 5 Webinar</vt:lpstr>
      <vt:lpstr>Introduction to the Webinar</vt:lpstr>
      <vt:lpstr>Pilot 5 at a Glance</vt:lpstr>
      <vt:lpstr>Training Challenges</vt:lpstr>
      <vt:lpstr>Training Challenges</vt:lpstr>
      <vt:lpstr>XR Training Approach</vt:lpstr>
      <vt:lpstr>AI Personalization</vt:lpstr>
      <vt:lpstr>AI Personalization</vt:lpstr>
      <vt:lpstr>Technologies Used</vt:lpstr>
      <vt:lpstr>Key Benefits</vt:lpstr>
      <vt:lpstr>System Architecture</vt:lpstr>
      <vt:lpstr>AI-Powered AR Support for Real-Time Edge Device Repairs</vt:lpstr>
      <vt:lpstr>Maintenance Challenges and AR Remote Assistance</vt:lpstr>
      <vt:lpstr>Maintenance Challenges and AR Remote Assistance</vt:lpstr>
      <vt:lpstr>Maintenance Challenges and AR Remote Assistance</vt:lpstr>
      <vt:lpstr>Maintenance Challenges and AR Remote Assistance</vt:lpstr>
      <vt:lpstr>Operational Benefits</vt:lpstr>
      <vt:lpstr>Live Audience Survey &amp; Open 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Elina Papadopoulou</cp:lastModifiedBy>
  <cp:revision>23</cp:revision>
  <dcterms:modified xsi:type="dcterms:W3CDTF">2026-04-21T12:13:14Z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a27bb7a-b6f1-4f9a-8f8e-fa4904f28568_Enabled">
    <vt:lpwstr>true</vt:lpwstr>
  </property>
  <property fmtid="{D5CDD505-2E9C-101B-9397-08002B2CF9AE}" pid="3" name="MSIP_Label_9a27bb7a-b6f1-4f9a-8f8e-fa4904f28568_SetDate">
    <vt:lpwstr>2026-03-09T08:54:37Z</vt:lpwstr>
  </property>
  <property fmtid="{D5CDD505-2E9C-101B-9397-08002B2CF9AE}" pid="4" name="MSIP_Label_9a27bb7a-b6f1-4f9a-8f8e-fa4904f28568_Method">
    <vt:lpwstr>Privileged</vt:lpwstr>
  </property>
  <property fmtid="{D5CDD505-2E9C-101B-9397-08002B2CF9AE}" pid="5" name="MSIP_Label_9a27bb7a-b6f1-4f9a-8f8e-fa4904f28568_Name">
    <vt:lpwstr>None</vt:lpwstr>
  </property>
  <property fmtid="{D5CDD505-2E9C-101B-9397-08002B2CF9AE}" pid="6" name="MSIP_Label_9a27bb7a-b6f1-4f9a-8f8e-fa4904f28568_SiteId">
    <vt:lpwstr>16aebab9-7ae0-41ca-aa2e-1922d8efc264</vt:lpwstr>
  </property>
  <property fmtid="{D5CDD505-2E9C-101B-9397-08002B2CF9AE}" pid="7" name="MSIP_Label_9a27bb7a-b6f1-4f9a-8f8e-fa4904f28568_ActionId">
    <vt:lpwstr>c9d3a38c-3765-4d83-83f6-5e524fc0d34b</vt:lpwstr>
  </property>
  <property fmtid="{D5CDD505-2E9C-101B-9397-08002B2CF9AE}" pid="8" name="MSIP_Label_9a27bb7a-b6f1-4f9a-8f8e-fa4904f28568_ContentBits">
    <vt:lpwstr>0</vt:lpwstr>
  </property>
  <property fmtid="{D5CDD505-2E9C-101B-9397-08002B2CF9AE}" pid="9" name="MSIP_Label_9a27bb7a-b6f1-4f9a-8f8e-fa4904f28568_Tag">
    <vt:lpwstr>10, 0, 1, 1</vt:lpwstr>
  </property>
  <property fmtid="{D5CDD505-2E9C-101B-9397-08002B2CF9AE}" pid="10" name="ContentTypeId">
    <vt:lpwstr>0x010100A4F4F9AB01D81949A8DAF1F5D76A3ECA</vt:lpwstr>
  </property>
  <property fmtid="{D5CDD505-2E9C-101B-9397-08002B2CF9AE}" pid="11" name="MediaServiceImageTags">
    <vt:lpwstr/>
  </property>
</Properties>
</file>