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84" r:id="rId36"/>
  </p:sldIdLst>
  <p:sldSz cx="12192000" cy="6858000"/>
  <p:notesSz cx="6858000" cy="9144000"/>
  <p:embeddedFontLst>
    <p:embeddedFont>
      <p:font typeface="Gill Sans" panose="020B0502020104020203" pitchFamily="34" charset="-79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hba8373juGvW+/8sQqmlSFqIh3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3"/>
    <p:restoredTop sz="94657"/>
  </p:normalViewPr>
  <p:slideViewPr>
    <p:cSldViewPr snapToGrid="0">
      <p:cViewPr varScale="1">
        <p:scale>
          <a:sx n="88" d="100"/>
          <a:sy n="88" d="100"/>
        </p:scale>
        <p:origin x="52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e0252c807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e0252c807a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3e0252c807a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e0252c80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e0252c807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3e0252c807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e0252c807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e0252c807a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e0252c807a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d6584d5dc7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g3d6584d5dc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d6584d5d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d6584d5dc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3d6584d5dc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d665566385_4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d665566385_4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3d665566385_4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665566385_4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665566385_4_2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3d665566385_4_2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d665566385_4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d665566385_4_6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3d665566385_4_6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d69b328a1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g3d69b328a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d6584d5dc7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d6584d5dc7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3d6584d5dc7_0_1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d6f62d946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d6f62d9467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3d6f62d9467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d6f62d946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d6f62d9467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3d6f62d9467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d6f62d946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d6f62d9467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3d6f62d9467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d6f62d946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d6f62d9467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3d6f62d9467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d6a4cf0a2e_0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5" name="Google Shape;345;g3d6a4cf0a2e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97745831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977458316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3977458316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977458316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9774583164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39774583164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977458316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9774583164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39774583164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d884a41c9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g3d884a41c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d6a4cf0a2e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g3d6a4cf0a2e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d6ec0496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3d6ec04969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g3d6ec04969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PT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d6a4cf0a2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g3d6a4cf0a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d6a4cf0a2e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g3d6a4cf0a2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d6a4cf0a2e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3d6a4cf0a2e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0252c807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e0252c807a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3e0252c807a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d83d1d0aa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d83d1d0aa2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3d83d1d0aa2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00022A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2302" y="96188"/>
            <a:ext cx="9348959" cy="66656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5566180" y="2309195"/>
            <a:ext cx="5769931" cy="109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Gill Sans"/>
              <a:buNone/>
              <a:defRPr sz="3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5566180" y="3632746"/>
            <a:ext cx="57699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5566180" y="1793304"/>
            <a:ext cx="2811063" cy="269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9" name="Google Shape;19;p11"/>
          <p:cNvSpPr txBox="1"/>
          <p:nvPr/>
        </p:nvSpPr>
        <p:spPr>
          <a:xfrm>
            <a:off x="582838" y="3490039"/>
            <a:ext cx="24411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PT" sz="1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Human-Centric AI-Enabled Extended Reality Applications for the Industry 5.0 Era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" name="Google Shape;2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903" y="2401632"/>
            <a:ext cx="3527035" cy="91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903" y="5331724"/>
            <a:ext cx="1349268" cy="30004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1"/>
          <p:cNvSpPr txBox="1"/>
          <p:nvPr/>
        </p:nvSpPr>
        <p:spPr>
          <a:xfrm>
            <a:off x="3228808" y="5992612"/>
            <a:ext cx="22356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PT" sz="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This work has received funding from the Swiss State Secretariat for Education, Research and Innovation (SERI)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903" y="5876365"/>
            <a:ext cx="2364141" cy="595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2"/>
          <p:cNvSpPr txBox="1">
            <a:spLocks noGrp="1"/>
          </p:cNvSpPr>
          <p:nvPr>
            <p:ph type="title"/>
          </p:nvPr>
        </p:nvSpPr>
        <p:spPr>
          <a:xfrm>
            <a:off x="4038600" y="365125"/>
            <a:ext cx="7315200" cy="96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168"/>
              </a:buClr>
              <a:buSzPts val="2800"/>
              <a:buFont typeface="Gill Sans"/>
              <a:buNone/>
              <a:defRPr sz="2800" b="0">
                <a:solidFill>
                  <a:srgbClr val="00016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body" idx="1"/>
          </p:nvPr>
        </p:nvSpPr>
        <p:spPr>
          <a:xfrm>
            <a:off x="838200" y="1703672"/>
            <a:ext cx="10515600" cy="447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12" descr="A blue and black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199" y="551406"/>
            <a:ext cx="1256157" cy="33056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T"/>
              <a:t>‹#›</a:t>
            </a:fld>
            <a:endParaRPr/>
          </a:p>
        </p:txBody>
      </p:sp>
      <p:pic>
        <p:nvPicPr>
          <p:cNvPr id="30" name="Google Shape;3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0100" y="6132055"/>
            <a:ext cx="1330900" cy="72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4398"/>
            <a:ext cx="1282578" cy="1257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0100" y="6132055"/>
            <a:ext cx="1330900" cy="72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8"/>
            <a:ext cx="1282578" cy="125791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838200" y="1703671"/>
            <a:ext cx="5181600" cy="447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6172200" y="1703671"/>
            <a:ext cx="5181600" cy="447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13" descr="A blue and black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199" y="551406"/>
            <a:ext cx="1256157" cy="33056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T"/>
              <a:t>‹#›</a:t>
            </a:fld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title"/>
          </p:nvPr>
        </p:nvSpPr>
        <p:spPr>
          <a:xfrm>
            <a:off x="4038600" y="365125"/>
            <a:ext cx="7315200" cy="96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168"/>
              </a:buClr>
              <a:buSzPts val="2800"/>
              <a:buFont typeface="Gill Sans"/>
              <a:buNone/>
              <a:defRPr sz="2800" b="0">
                <a:solidFill>
                  <a:srgbClr val="00016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0100" y="6132055"/>
            <a:ext cx="1330900" cy="72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8"/>
            <a:ext cx="1282578" cy="125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4" descr="A blue and black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199" y="551406"/>
            <a:ext cx="1256157" cy="33056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4"/>
          <p:cNvSpPr txBox="1">
            <a:spLocks noGrp="1"/>
          </p:cNvSpPr>
          <p:nvPr>
            <p:ph type="body" idx="1"/>
          </p:nvPr>
        </p:nvSpPr>
        <p:spPr>
          <a:xfrm>
            <a:off x="839788" y="1615736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2"/>
          </p:nvPr>
        </p:nvSpPr>
        <p:spPr>
          <a:xfrm>
            <a:off x="839788" y="2439648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3"/>
          </p:nvPr>
        </p:nvSpPr>
        <p:spPr>
          <a:xfrm>
            <a:off x="6172200" y="1615736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4"/>
          </p:nvPr>
        </p:nvSpPr>
        <p:spPr>
          <a:xfrm>
            <a:off x="6172200" y="2439648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T"/>
              <a:t>‹#›</a:t>
            </a:fld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title"/>
          </p:nvPr>
        </p:nvSpPr>
        <p:spPr>
          <a:xfrm>
            <a:off x="4038600" y="365125"/>
            <a:ext cx="7315200" cy="96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168"/>
              </a:buClr>
              <a:buSzPts val="2800"/>
              <a:buFont typeface="Gill Sans"/>
              <a:buNone/>
              <a:defRPr sz="2800" b="0">
                <a:solidFill>
                  <a:srgbClr val="00016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0100" y="6132055"/>
            <a:ext cx="1330900" cy="72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8"/>
            <a:ext cx="1282578" cy="125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5" descr="A blue and black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199" y="551406"/>
            <a:ext cx="1256157" cy="33056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T"/>
              <a:t>‹#›</a:t>
            </a:fld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4038600" y="365125"/>
            <a:ext cx="7315200" cy="96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168"/>
              </a:buClr>
              <a:buSzPts val="2800"/>
              <a:buFont typeface="Gill Sans"/>
              <a:buNone/>
              <a:defRPr sz="2800" b="0">
                <a:solidFill>
                  <a:srgbClr val="00016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0100" y="6132055"/>
            <a:ext cx="1330900" cy="72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8"/>
            <a:ext cx="1282578" cy="125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6" descr="A blue and black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199" y="551406"/>
            <a:ext cx="1256157" cy="33056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T"/>
              <a:t>‹#›</a:t>
            </a:fld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0100" y="6132055"/>
            <a:ext cx="1330900" cy="72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8"/>
            <a:ext cx="1282578" cy="125791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839788" y="1237680"/>
            <a:ext cx="3932237" cy="10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168"/>
              </a:buClr>
              <a:buSzPts val="3200"/>
              <a:buFont typeface="Gill Sans"/>
              <a:buNone/>
              <a:defRPr sz="3200" b="0">
                <a:solidFill>
                  <a:srgbClr val="00016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5183188" y="1237680"/>
            <a:ext cx="6172200" cy="462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2"/>
          </p:nvPr>
        </p:nvSpPr>
        <p:spPr>
          <a:xfrm>
            <a:off x="839788" y="2415942"/>
            <a:ext cx="3932237" cy="3453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71" name="Google Shape;71;p17" descr="A blue and black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199" y="551406"/>
            <a:ext cx="1256157" cy="33056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T"/>
              <a:t>‹#›</a:t>
            </a:fld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0100" y="6132055"/>
            <a:ext cx="1330900" cy="72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98"/>
            <a:ext cx="1282578" cy="125791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pic>
        <p:nvPicPr>
          <p:cNvPr id="78" name="Google Shape;78;p18" descr="A blue and black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199" y="551406"/>
            <a:ext cx="1256157" cy="33056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839788" y="1237680"/>
            <a:ext cx="3932237" cy="10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168"/>
              </a:buClr>
              <a:buSzPts val="3200"/>
              <a:buFont typeface="Gill Sans"/>
              <a:buNone/>
              <a:defRPr sz="3200" b="0">
                <a:solidFill>
                  <a:srgbClr val="00016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839788" y="2415942"/>
            <a:ext cx="3932237" cy="3453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T"/>
              <a:t>‹#›</a:t>
            </a:fld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022A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87392" y="0"/>
            <a:ext cx="961878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9"/>
          <p:cNvSpPr txBox="1"/>
          <p:nvPr/>
        </p:nvSpPr>
        <p:spPr>
          <a:xfrm>
            <a:off x="5566180" y="2399548"/>
            <a:ext cx="5769931" cy="54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1425" bIns="45700" anchor="ctr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Gill Sans"/>
              <a:buNone/>
            </a:pPr>
            <a:r>
              <a:rPr lang="en-PT" sz="34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Thank You!</a:t>
            </a:r>
            <a:endParaRPr sz="34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6" name="Google Shape;86;p19"/>
          <p:cNvSpPr txBox="1"/>
          <p:nvPr/>
        </p:nvSpPr>
        <p:spPr>
          <a:xfrm>
            <a:off x="5566180" y="2947463"/>
            <a:ext cx="57699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PT" sz="2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www.xr50.eu</a:t>
            </a:r>
            <a:endParaRPr sz="20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7" name="Google Shape;87;p19"/>
          <p:cNvSpPr txBox="1"/>
          <p:nvPr/>
        </p:nvSpPr>
        <p:spPr>
          <a:xfrm>
            <a:off x="582838" y="3490039"/>
            <a:ext cx="24411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PT" sz="1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Human-Centric AI-Enabled Extended Reality Applications for the Industry 5.0 Era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8" name="Google Shape;8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903" y="2401632"/>
            <a:ext cx="3527035" cy="91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903" y="5331724"/>
            <a:ext cx="1349268" cy="30004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9"/>
          <p:cNvSpPr txBox="1"/>
          <p:nvPr/>
        </p:nvSpPr>
        <p:spPr>
          <a:xfrm>
            <a:off x="3228808" y="5992612"/>
            <a:ext cx="22356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PT" sz="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This work has received funding from the Swiss State Secretariat for Education, Research and Innovation (SERI)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903" y="5876365"/>
            <a:ext cx="2364141" cy="595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2243469"/>
            <a:ext cx="10515600" cy="3933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 txBox="1">
            <a:spLocks noGrp="1"/>
          </p:cNvSpPr>
          <p:nvPr>
            <p:ph type="ctrTitle"/>
          </p:nvPr>
        </p:nvSpPr>
        <p:spPr>
          <a:xfrm>
            <a:off x="5566180" y="2309195"/>
            <a:ext cx="5769931" cy="109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Gill Sans"/>
              <a:buNone/>
            </a:pPr>
            <a:r>
              <a:rPr lang="en-PT"/>
              <a:t>Remote Inspection and Maintenance of Industry 5.0 Infastructures</a:t>
            </a:r>
            <a:endParaRPr/>
          </a:p>
        </p:txBody>
      </p:sp>
      <p:sp>
        <p:nvSpPr>
          <p:cNvPr id="97" name="Google Shape;97;p1"/>
          <p:cNvSpPr txBox="1">
            <a:spLocks noGrp="1"/>
          </p:cNvSpPr>
          <p:nvPr>
            <p:ph type="subTitle" idx="1"/>
          </p:nvPr>
        </p:nvSpPr>
        <p:spPr>
          <a:xfrm>
            <a:off x="5566180" y="3632746"/>
            <a:ext cx="57699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</a:pPr>
            <a:endParaRPr/>
          </a:p>
        </p:txBody>
      </p:sp>
      <p:sp>
        <p:nvSpPr>
          <p:cNvPr id="98" name="Google Shape;98;p1"/>
          <p:cNvSpPr txBox="1">
            <a:spLocks noGrp="1"/>
          </p:cNvSpPr>
          <p:nvPr>
            <p:ph type="dt" idx="10"/>
          </p:nvPr>
        </p:nvSpPr>
        <p:spPr>
          <a:xfrm>
            <a:off x="5566180" y="1793304"/>
            <a:ext cx="2811063" cy="269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T"/>
              <a:t>23 April 2026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e0252c807a_0_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10</a:t>
            </a:fld>
            <a:endParaRPr/>
          </a:p>
        </p:txBody>
      </p:sp>
      <p:sp>
        <p:nvSpPr>
          <p:cNvPr id="190" name="Google Shape;190;g3e0252c807a_0_14"/>
          <p:cNvSpPr txBox="1">
            <a:spLocks noGrp="1"/>
          </p:cNvSpPr>
          <p:nvPr>
            <p:ph type="title"/>
          </p:nvPr>
        </p:nvSpPr>
        <p:spPr>
          <a:xfrm>
            <a:off x="821750" y="1219575"/>
            <a:ext cx="11213700" cy="46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PT" sz="1880" b="1"/>
              <a:t>Expert feedback</a:t>
            </a:r>
            <a:endParaRPr sz="1880"/>
          </a:p>
        </p:txBody>
      </p:sp>
      <p:sp>
        <p:nvSpPr>
          <p:cNvPr id="191" name="Google Shape;191;g3e0252c807a_0_14"/>
          <p:cNvSpPr txBox="1"/>
          <p:nvPr/>
        </p:nvSpPr>
        <p:spPr>
          <a:xfrm>
            <a:off x="622975" y="1992525"/>
            <a:ext cx="110181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PT" sz="1900" b="1">
                <a:solidFill>
                  <a:schemeClr val="dk1"/>
                </a:solidFill>
              </a:rPr>
              <a:t>Prioritise simplicity for operators</a:t>
            </a:r>
            <a:r>
              <a:rPr lang="en-PT" sz="1900">
                <a:solidFill>
                  <a:schemeClr val="dk1"/>
                </a:solidFill>
              </a:rPr>
              <a:t>: interface should be minimal, intuitive, and task-focused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PT" sz="1900" b="1">
                <a:solidFill>
                  <a:schemeClr val="dk1"/>
                </a:solidFill>
              </a:rPr>
              <a:t>Hide non-essential/technical features</a:t>
            </a:r>
            <a:r>
              <a:rPr lang="en-PT" sz="1900">
                <a:solidFill>
                  <a:schemeClr val="dk1"/>
                </a:solidFill>
              </a:rPr>
              <a:t> (e.g. debug tools, configs) from standard users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PT" sz="1900" b="1">
                <a:solidFill>
                  <a:schemeClr val="dk1"/>
                </a:solidFill>
              </a:rPr>
              <a:t>Clear anomaly localisation is critical</a:t>
            </a:r>
            <a:r>
              <a:rPr lang="en-PT" sz="1900">
                <a:solidFill>
                  <a:schemeClr val="dk1"/>
                </a:solidFill>
              </a:rPr>
              <a:t>: highlight the </a:t>
            </a:r>
            <a:r>
              <a:rPr lang="en-PT" sz="1900" i="1">
                <a:solidFill>
                  <a:schemeClr val="dk1"/>
                </a:solidFill>
              </a:rPr>
              <a:t>exact area</a:t>
            </a:r>
            <a:r>
              <a:rPr lang="en-PT" sz="1900">
                <a:solidFill>
                  <a:schemeClr val="dk1"/>
                </a:solidFill>
              </a:rPr>
              <a:t> (not just a point), ideally between sensors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PT" sz="1900" b="1">
                <a:solidFill>
                  <a:schemeClr val="dk1"/>
                </a:solidFill>
              </a:rPr>
              <a:t>Use visual cues</a:t>
            </a:r>
            <a:r>
              <a:rPr lang="en-PT" sz="1900">
                <a:solidFill>
                  <a:schemeClr val="dk1"/>
                </a:solidFill>
              </a:rPr>
              <a:t> (e.g. red pipe segment, pop-ups with sensor IDs) to guide intervention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PT" sz="1900" b="1">
                <a:solidFill>
                  <a:schemeClr val="dk1"/>
                </a:solidFill>
              </a:rPr>
              <a:t>Limit core functions to 2–4 main actions</a:t>
            </a:r>
            <a:r>
              <a:rPr lang="en-PT" sz="1900">
                <a:solidFill>
                  <a:schemeClr val="dk1"/>
                </a:solidFill>
              </a:rPr>
              <a:t> with short descriptions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PT" sz="1900" b="1">
                <a:solidFill>
                  <a:schemeClr val="dk1"/>
                </a:solidFill>
              </a:rPr>
              <a:t>Avoid complex data displays</a:t>
            </a:r>
            <a:r>
              <a:rPr lang="en-PT" sz="1900">
                <a:solidFill>
                  <a:schemeClr val="dk1"/>
                </a:solidFill>
              </a:rPr>
              <a:t>: graphs and raw values should be optional or simplified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PT" sz="1900" b="1">
                <a:solidFill>
                  <a:schemeClr val="dk1"/>
                </a:solidFill>
              </a:rPr>
              <a:t>Focus on actionable insights</a:t>
            </a:r>
            <a:r>
              <a:rPr lang="en-PT" sz="1900">
                <a:solidFill>
                  <a:schemeClr val="dk1"/>
                </a:solidFill>
              </a:rPr>
              <a:t> rather than raw sensor data (operators need “where to act”)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PT" sz="1900" b="1">
                <a:solidFill>
                  <a:schemeClr val="dk1"/>
                </a:solidFill>
              </a:rPr>
              <a:t>Differentiate user levels</a:t>
            </a:r>
            <a:r>
              <a:rPr lang="en-PT" sz="1900">
                <a:solidFill>
                  <a:schemeClr val="dk1"/>
                </a:solidFill>
              </a:rPr>
              <a:t>: simple default UI, advanced views for experts/admins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PT" sz="1900" b="1">
                <a:solidFill>
                  <a:schemeClr val="dk1"/>
                </a:solidFill>
              </a:rPr>
              <a:t>Iterative refinement needed</a:t>
            </a:r>
            <a:r>
              <a:rPr lang="en-PT" sz="1900">
                <a:solidFill>
                  <a:schemeClr val="dk1"/>
                </a:solidFill>
              </a:rPr>
              <a:t>: feedback will inform second prototype</a:t>
            </a:r>
            <a:endParaRPr sz="1900">
              <a:solidFill>
                <a:schemeClr val="dk1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0252c807a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11</a:t>
            </a:fld>
            <a:endParaRPr/>
          </a:p>
        </p:txBody>
      </p:sp>
      <p:sp>
        <p:nvSpPr>
          <p:cNvPr id="198" name="Google Shape;198;g3e0252c807a_0_0"/>
          <p:cNvSpPr txBox="1">
            <a:spLocks noGrp="1"/>
          </p:cNvSpPr>
          <p:nvPr>
            <p:ph type="title"/>
          </p:nvPr>
        </p:nvSpPr>
        <p:spPr>
          <a:xfrm>
            <a:off x="821750" y="1219575"/>
            <a:ext cx="11213700" cy="46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PT" sz="1880" b="1"/>
              <a:t>Current implementation</a:t>
            </a:r>
            <a:endParaRPr sz="1880"/>
          </a:p>
        </p:txBody>
      </p:sp>
      <p:pic>
        <p:nvPicPr>
          <p:cNvPr id="199" name="Google Shape;199;g3e0252c807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8650" y="0"/>
            <a:ext cx="5511974" cy="340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e0252c807a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125" y="1896550"/>
            <a:ext cx="4324624" cy="267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3e0252c807a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2575" y="4122037"/>
            <a:ext cx="3691026" cy="23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3e0252c807a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576" y="4474697"/>
            <a:ext cx="2547500" cy="159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3e0252c807a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18651" y="3484075"/>
            <a:ext cx="5511962" cy="337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e0252c807a_0_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12</a:t>
            </a:fld>
            <a:endParaRPr/>
          </a:p>
        </p:txBody>
      </p:sp>
      <p:sp>
        <p:nvSpPr>
          <p:cNvPr id="210" name="Google Shape;210;g3e0252c807a_0_7"/>
          <p:cNvSpPr txBox="1">
            <a:spLocks noGrp="1"/>
          </p:cNvSpPr>
          <p:nvPr>
            <p:ph type="title"/>
          </p:nvPr>
        </p:nvSpPr>
        <p:spPr>
          <a:xfrm>
            <a:off x="821750" y="1219575"/>
            <a:ext cx="11213700" cy="46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PT" sz="1880" b="1"/>
              <a:t>Key Takeaways</a:t>
            </a:r>
            <a:endParaRPr sz="1880"/>
          </a:p>
        </p:txBody>
      </p:sp>
      <p:sp>
        <p:nvSpPr>
          <p:cNvPr id="211" name="Google Shape;211;g3e0252c807a_0_7"/>
          <p:cNvSpPr txBox="1"/>
          <p:nvPr/>
        </p:nvSpPr>
        <p:spPr>
          <a:xfrm>
            <a:off x="622975" y="1992525"/>
            <a:ext cx="110181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PT" sz="2000">
                <a:solidFill>
                  <a:schemeClr val="dk1"/>
                </a:solidFill>
              </a:rPr>
              <a:t>Expert feedback confirmed the value of an </a:t>
            </a:r>
            <a:r>
              <a:rPr lang="en-PT" sz="2000" b="1">
                <a:solidFill>
                  <a:schemeClr val="dk1"/>
                </a:solidFill>
              </a:rPr>
              <a:t>iterative design process</a:t>
            </a: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PT" sz="2000">
                <a:solidFill>
                  <a:schemeClr val="dk1"/>
                </a:solidFill>
              </a:rPr>
              <a:t>The project moved toward a more </a:t>
            </a:r>
            <a:r>
              <a:rPr lang="en-PT" sz="2000" b="1">
                <a:solidFill>
                  <a:schemeClr val="dk1"/>
                </a:solidFill>
              </a:rPr>
              <a:t>human-centred interface</a:t>
            </a: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PT" sz="2000">
                <a:solidFill>
                  <a:schemeClr val="dk1"/>
                </a:solidFill>
              </a:rPr>
              <a:t>Simplicity is critical for trust, usability, and adoption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PT" sz="2000">
                <a:solidFill>
                  <a:schemeClr val="dk1"/>
                </a:solidFill>
              </a:rPr>
              <a:t>Phone-based deployment improves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PT" sz="2000">
                <a:solidFill>
                  <a:schemeClr val="dk1"/>
                </a:solidFill>
              </a:rPr>
              <a:t>accessibility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PT" sz="2000">
                <a:solidFill>
                  <a:schemeClr val="dk1"/>
                </a:solidFill>
              </a:rPr>
              <a:t>practicality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PT" sz="2000">
                <a:solidFill>
                  <a:schemeClr val="dk1"/>
                </a:solidFill>
              </a:rPr>
              <a:t>scalability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PT" sz="2000">
                <a:solidFill>
                  <a:schemeClr val="dk1"/>
                </a:solidFill>
              </a:rPr>
              <a:t>Future work should continue validating the interface with operators and refining advanced features separately</a:t>
            </a:r>
            <a:endParaRPr sz="28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29C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d6584d5dc7_0_10"/>
          <p:cNvSpPr txBox="1">
            <a:spLocks noGrp="1"/>
          </p:cNvSpPr>
          <p:nvPr>
            <p:ph type="title"/>
          </p:nvPr>
        </p:nvSpPr>
        <p:spPr>
          <a:xfrm>
            <a:off x="2084850" y="2944800"/>
            <a:ext cx="80223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Gill Sans"/>
              <a:buNone/>
            </a:pPr>
            <a:r>
              <a:rPr lang="en-PT" sz="3200">
                <a:solidFill>
                  <a:schemeClr val="lt1"/>
                </a:solidFill>
              </a:rPr>
              <a:t>LLM Chat Engine</a:t>
            </a:r>
            <a:endParaRPr sz="32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Gill Sans"/>
              <a:buNone/>
            </a:pPr>
            <a:r>
              <a:rPr lang="en-PT" sz="3200">
                <a:solidFill>
                  <a:schemeClr val="lt1"/>
                </a:solidFill>
              </a:rPr>
              <a:t>for customisable and domain-specific assistance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d6584d5dc7_0_0"/>
          <p:cNvSpPr txBox="1">
            <a:spLocks noGrp="1"/>
          </p:cNvSpPr>
          <p:nvPr>
            <p:ph type="title"/>
          </p:nvPr>
        </p:nvSpPr>
        <p:spPr>
          <a:xfrm>
            <a:off x="839825" y="1237675"/>
            <a:ext cx="11213700" cy="46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PT" sz="1880" b="1"/>
              <a:t>From Static Manuals to Intelligent Assistants</a:t>
            </a:r>
            <a:endParaRPr sz="1880"/>
          </a:p>
        </p:txBody>
      </p:sp>
      <p:sp>
        <p:nvSpPr>
          <p:cNvPr id="223" name="Google Shape;223;g3d6584d5dc7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14</a:t>
            </a:fld>
            <a:endParaRPr/>
          </a:p>
        </p:txBody>
      </p:sp>
      <p:pic>
        <p:nvPicPr>
          <p:cNvPr id="224" name="Google Shape;224;g3d6584d5dc7_0_0" descr="Single-panel illustration, clean flat design, transparent or white &#10;background.&#10;&#10;Composition aligned to the LEFT HALF of a 16:9 frame — leave the &#10;right half completely empty (white/transparent).&#10;&#10;SCENE: A split moment showing two states stacked vertically or &#10;side-by-side within the left panel.&#10;&#10;TOP / LEFT STATE — labeled &quot;Before&quot;: A tired technician surrounded &#10;by towering stacks of thick technical binders and PDF documents. &#10;A laptop showing a failed search. Muted grey tones.&#10;&#10;BOTTOM / RIGHT STATE — labeled &quot;After&quot;: The same technician relaxed, &#10;using a sleek chat interface. A conversational AI response visible &#10;on screen with a technical diagram thumbnail and a small PDF source &#10;citation badge. Clean, bright. Electric blue or teal accent glow.&#10;&#10;A small downward arrow or dividing line between the two states &#10;suggesting transformation.&#10;&#10;Style: modern enterprise SaaS flat illustration, no gradients, &#10;minimal shadows, geometric shapes, transparent or white background. &#10;Professional EU research project tone. No text in the image. &#10;All visual weight concentrated on the left side of the canvas."/>
          <p:cNvPicPr preferRelativeResize="0"/>
          <p:nvPr/>
        </p:nvPicPr>
        <p:blipFill rotWithShape="1">
          <a:blip r:embed="rId3">
            <a:alphaModFix/>
          </a:blip>
          <a:srcRect r="51016"/>
          <a:stretch/>
        </p:blipFill>
        <p:spPr>
          <a:xfrm>
            <a:off x="7530452" y="1330375"/>
            <a:ext cx="4422775" cy="50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d6584d5dc7_0_0"/>
          <p:cNvSpPr txBox="1"/>
          <p:nvPr/>
        </p:nvSpPr>
        <p:spPr>
          <a:xfrm>
            <a:off x="839825" y="1928250"/>
            <a:ext cx="56184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PT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Industrial operators face a fundamental bottleneck: critical knowledge is locked in PDFs, technical manuals, and maintenance documentation that can't be queried, surfaced contextually, or adapted to a use case.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PT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Generic LLMs hallucinate without grounding. 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PT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 solve this with a </a:t>
            </a:r>
            <a:r>
              <a:rPr lang="en-PT" sz="18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domain-specific, use case-configurable RAG-powered chat engine</a:t>
            </a:r>
            <a:r>
              <a:rPr lang="en-PT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d665566385_4_11"/>
          <p:cNvSpPr txBox="1">
            <a:spLocks noGrp="1"/>
          </p:cNvSpPr>
          <p:nvPr>
            <p:ph type="title"/>
          </p:nvPr>
        </p:nvSpPr>
        <p:spPr>
          <a:xfrm>
            <a:off x="839825" y="1237675"/>
            <a:ext cx="11213700" cy="46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PT" sz="1880" b="1"/>
              <a:t>LLM Chat Engine — Architecture</a:t>
            </a:r>
            <a:endParaRPr sz="1880"/>
          </a:p>
        </p:txBody>
      </p:sp>
      <p:sp>
        <p:nvSpPr>
          <p:cNvPr id="232" name="Google Shape;232;g3d665566385_4_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15</a:t>
            </a:fld>
            <a:endParaRPr/>
          </a:p>
        </p:txBody>
      </p:sp>
      <p:sp>
        <p:nvSpPr>
          <p:cNvPr id="233" name="Google Shape;233;g3d665566385_4_11"/>
          <p:cNvSpPr txBox="1"/>
          <p:nvPr/>
        </p:nvSpPr>
        <p:spPr>
          <a:xfrm>
            <a:off x="839825" y="1928250"/>
            <a:ext cx="4814100" cy="50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PT" sz="1500" b="1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Three-stage agentic RAG pipeline:</a:t>
            </a:r>
            <a:endParaRPr sz="1500" b="1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PT" sz="15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Decision Agent</a:t>
            </a:r>
            <a:r>
              <a:rPr lang="en-PT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— interprets the query, selects retrieval strategy, issues targeted vector DB searches</a:t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PT" sz="15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Image Selection Agent</a:t>
            </a:r>
            <a:r>
              <a:rPr lang="en-PT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— identifies which technical diagrams/figures are relevant to the answer</a:t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PT" sz="15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Answer Generation Agent</a:t>
            </a:r>
            <a:r>
              <a:rPr lang="en-PT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— synthesises a grounded response, references images + source PDF pages</a:t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PT" sz="1500" b="1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Backed by:</a:t>
            </a:r>
            <a:endParaRPr sz="1500" b="1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ill Sans"/>
              <a:buChar char="●"/>
            </a:pPr>
            <a:r>
              <a:rPr lang="en-PT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Multimodal document ingestion (OCR → structure-preserving chunking → image captioning via VLM → vector embeddings)</a:t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ill Sans"/>
              <a:buChar char="●"/>
            </a:pPr>
            <a:r>
              <a:rPr lang="en-PT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Per-pilot namespaces with customisable system prompts</a:t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ill Sans"/>
              <a:buChar char="●"/>
            </a:pPr>
            <a:r>
              <a:rPr lang="en-PT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MongoDB (metadata) + Redis (session memory)</a:t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PT" sz="1500" b="1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Evaluation</a:t>
            </a:r>
            <a:r>
              <a:rPr lang="en-PT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lang="en-PT" sz="15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Faithfulness 97.7%, Hallucination 2.0%</a:t>
            </a:r>
            <a:r>
              <a:rPr lang="en-PT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4" name="Google Shape;234;g3d665566385_4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4850" y="694250"/>
            <a:ext cx="6172200" cy="4057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g3d665566385_4_11"/>
          <p:cNvGrpSpPr/>
          <p:nvPr/>
        </p:nvGrpSpPr>
        <p:grpSpPr>
          <a:xfrm>
            <a:off x="6667973" y="4871150"/>
            <a:ext cx="3755121" cy="270777"/>
            <a:chOff x="0" y="0"/>
            <a:chExt cx="10515600" cy="571500"/>
          </a:xfrm>
        </p:grpSpPr>
        <p:sp>
          <p:nvSpPr>
            <p:cNvPr id="236" name="Google Shape;236;g3d665566385_4_11"/>
            <p:cNvSpPr/>
            <p:nvPr/>
          </p:nvSpPr>
          <p:spPr>
            <a:xfrm>
              <a:off x="0" y="0"/>
              <a:ext cx="10515600" cy="571500"/>
            </a:xfrm>
            <a:prstGeom prst="roundRect">
              <a:avLst>
                <a:gd name="adj" fmla="val 6666"/>
              </a:avLst>
            </a:prstGeom>
            <a:solidFill>
              <a:srgbClr val="00016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g3d665566385_4_11"/>
            <p:cNvSpPr txBox="1"/>
            <p:nvPr/>
          </p:nvSpPr>
          <p:spPr>
            <a:xfrm>
              <a:off x="0" y="0"/>
              <a:ext cx="52578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185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298" b="1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rPr>
                <a:t>Metric</a:t>
              </a:r>
              <a:endParaRPr sz="1298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8" name="Google Shape;238;g3d665566385_4_11"/>
            <p:cNvSpPr txBox="1"/>
            <p:nvPr/>
          </p:nvSpPr>
          <p:spPr>
            <a:xfrm>
              <a:off x="5257800" y="0"/>
              <a:ext cx="52578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298" b="1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rPr>
                <a:t>Mean Value</a:t>
              </a:r>
              <a:endParaRPr sz="1298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239" name="Google Shape;239;g3d665566385_4_11"/>
          <p:cNvGrpSpPr/>
          <p:nvPr/>
        </p:nvGrpSpPr>
        <p:grpSpPr>
          <a:xfrm>
            <a:off x="6667973" y="5164482"/>
            <a:ext cx="3755121" cy="293377"/>
            <a:chOff x="0" y="0"/>
            <a:chExt cx="10515600" cy="619200"/>
          </a:xfrm>
        </p:grpSpPr>
        <p:sp>
          <p:nvSpPr>
            <p:cNvPr id="240" name="Google Shape;240;g3d665566385_4_11"/>
            <p:cNvSpPr/>
            <p:nvPr/>
          </p:nvSpPr>
          <p:spPr>
            <a:xfrm>
              <a:off x="0" y="0"/>
              <a:ext cx="10515600" cy="619200"/>
            </a:xfrm>
            <a:prstGeom prst="roundRect">
              <a:avLst>
                <a:gd name="adj" fmla="val 6153"/>
              </a:avLst>
            </a:prstGeom>
            <a:solidFill>
              <a:srgbClr val="F3F4F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g3d665566385_4_11"/>
            <p:cNvSpPr txBox="1"/>
            <p:nvPr/>
          </p:nvSpPr>
          <p:spPr>
            <a:xfrm>
              <a:off x="0" y="0"/>
              <a:ext cx="52578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185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136" b="0">
                  <a:solidFill>
                    <a:srgbClr val="333333"/>
                  </a:solidFill>
                  <a:latin typeface="Gill Sans"/>
                  <a:ea typeface="Gill Sans"/>
                  <a:cs typeface="Gill Sans"/>
                  <a:sym typeface="Gill Sans"/>
                </a:rPr>
                <a:t>Faithfulness</a:t>
              </a:r>
              <a:endParaRPr sz="1136" b="0">
                <a:solidFill>
                  <a:srgbClr val="333333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2" name="Google Shape;242;g3d665566385_4_11"/>
            <p:cNvSpPr txBox="1"/>
            <p:nvPr/>
          </p:nvSpPr>
          <p:spPr>
            <a:xfrm>
              <a:off x="5257800" y="0"/>
              <a:ext cx="52578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136" b="1">
                  <a:solidFill>
                    <a:srgbClr val="000168"/>
                  </a:solidFill>
                  <a:latin typeface="Gill Sans"/>
                  <a:ea typeface="Gill Sans"/>
                  <a:cs typeface="Gill Sans"/>
                  <a:sym typeface="Gill Sans"/>
                </a:rPr>
                <a:t>97.7%</a:t>
              </a:r>
              <a:endParaRPr sz="1136" b="1">
                <a:solidFill>
                  <a:srgbClr val="000168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243" name="Google Shape;243;g3d665566385_4_11"/>
          <p:cNvGrpSpPr/>
          <p:nvPr/>
        </p:nvGrpSpPr>
        <p:grpSpPr>
          <a:xfrm>
            <a:off x="6667973" y="5480377"/>
            <a:ext cx="3755121" cy="293377"/>
            <a:chOff x="0" y="0"/>
            <a:chExt cx="10515600" cy="619200"/>
          </a:xfrm>
        </p:grpSpPr>
        <p:sp>
          <p:nvSpPr>
            <p:cNvPr id="244" name="Google Shape;244;g3d665566385_4_11"/>
            <p:cNvSpPr/>
            <p:nvPr/>
          </p:nvSpPr>
          <p:spPr>
            <a:xfrm>
              <a:off x="0" y="0"/>
              <a:ext cx="10515600" cy="619200"/>
            </a:xfrm>
            <a:prstGeom prst="roundRect">
              <a:avLst>
                <a:gd name="adj" fmla="val 6153"/>
              </a:avLst>
            </a:prstGeom>
            <a:solidFill>
              <a:srgbClr val="FFFFFF"/>
            </a:solidFill>
            <a:ln w="7725" cap="flat" cmpd="sng">
              <a:solidFill>
                <a:srgbClr val="E5E7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g3d665566385_4_11"/>
            <p:cNvSpPr txBox="1"/>
            <p:nvPr/>
          </p:nvSpPr>
          <p:spPr>
            <a:xfrm>
              <a:off x="0" y="0"/>
              <a:ext cx="52578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185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136" b="0">
                  <a:solidFill>
                    <a:srgbClr val="333333"/>
                  </a:solidFill>
                  <a:latin typeface="Gill Sans"/>
                  <a:ea typeface="Gill Sans"/>
                  <a:cs typeface="Gill Sans"/>
                  <a:sym typeface="Gill Sans"/>
                </a:rPr>
                <a:t>Hallucination</a:t>
              </a:r>
              <a:endParaRPr sz="1136" b="0">
                <a:solidFill>
                  <a:srgbClr val="333333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6" name="Google Shape;246;g3d665566385_4_11"/>
            <p:cNvSpPr txBox="1"/>
            <p:nvPr/>
          </p:nvSpPr>
          <p:spPr>
            <a:xfrm>
              <a:off x="5257800" y="0"/>
              <a:ext cx="52578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136" b="1">
                  <a:solidFill>
                    <a:srgbClr val="D32F2F"/>
                  </a:solidFill>
                  <a:latin typeface="Gill Sans"/>
                  <a:ea typeface="Gill Sans"/>
                  <a:cs typeface="Gill Sans"/>
                  <a:sym typeface="Gill Sans"/>
                </a:rPr>
                <a:t>2.0%</a:t>
              </a:r>
              <a:endParaRPr sz="1136" b="1">
                <a:solidFill>
                  <a:srgbClr val="D32F2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247" name="Google Shape;247;g3d665566385_4_11"/>
          <p:cNvGrpSpPr/>
          <p:nvPr/>
        </p:nvGrpSpPr>
        <p:grpSpPr>
          <a:xfrm>
            <a:off x="6667973" y="5796272"/>
            <a:ext cx="3755121" cy="293377"/>
            <a:chOff x="0" y="0"/>
            <a:chExt cx="10515600" cy="619200"/>
          </a:xfrm>
        </p:grpSpPr>
        <p:sp>
          <p:nvSpPr>
            <p:cNvPr id="248" name="Google Shape;248;g3d665566385_4_11"/>
            <p:cNvSpPr/>
            <p:nvPr/>
          </p:nvSpPr>
          <p:spPr>
            <a:xfrm>
              <a:off x="0" y="0"/>
              <a:ext cx="10515600" cy="619200"/>
            </a:xfrm>
            <a:prstGeom prst="roundRect">
              <a:avLst>
                <a:gd name="adj" fmla="val 6153"/>
              </a:avLst>
            </a:prstGeom>
            <a:solidFill>
              <a:srgbClr val="F3F4F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g3d665566385_4_11"/>
            <p:cNvSpPr txBox="1"/>
            <p:nvPr/>
          </p:nvSpPr>
          <p:spPr>
            <a:xfrm>
              <a:off x="0" y="0"/>
              <a:ext cx="52578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185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136" b="0">
                  <a:solidFill>
                    <a:srgbClr val="333333"/>
                  </a:solidFill>
                  <a:latin typeface="Gill Sans"/>
                  <a:ea typeface="Gill Sans"/>
                  <a:cs typeface="Gill Sans"/>
                  <a:sym typeface="Gill Sans"/>
                </a:rPr>
                <a:t>Context utilization</a:t>
              </a:r>
              <a:endParaRPr sz="1136" b="0">
                <a:solidFill>
                  <a:srgbClr val="333333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0" name="Google Shape;250;g3d665566385_4_11"/>
            <p:cNvSpPr txBox="1"/>
            <p:nvPr/>
          </p:nvSpPr>
          <p:spPr>
            <a:xfrm>
              <a:off x="5257800" y="0"/>
              <a:ext cx="52578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136" b="1">
                  <a:solidFill>
                    <a:srgbClr val="000168"/>
                  </a:solidFill>
                  <a:latin typeface="Gill Sans"/>
                  <a:ea typeface="Gill Sans"/>
                  <a:cs typeface="Gill Sans"/>
                  <a:sym typeface="Gill Sans"/>
                </a:rPr>
                <a:t>75.2%</a:t>
              </a:r>
              <a:endParaRPr sz="1136" b="1">
                <a:solidFill>
                  <a:srgbClr val="000168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251" name="Google Shape;251;g3d665566385_4_11"/>
          <p:cNvGrpSpPr/>
          <p:nvPr/>
        </p:nvGrpSpPr>
        <p:grpSpPr>
          <a:xfrm>
            <a:off x="6667973" y="6112168"/>
            <a:ext cx="3755121" cy="293377"/>
            <a:chOff x="0" y="0"/>
            <a:chExt cx="10515600" cy="619200"/>
          </a:xfrm>
        </p:grpSpPr>
        <p:sp>
          <p:nvSpPr>
            <p:cNvPr id="252" name="Google Shape;252;g3d665566385_4_11"/>
            <p:cNvSpPr/>
            <p:nvPr/>
          </p:nvSpPr>
          <p:spPr>
            <a:xfrm>
              <a:off x="0" y="0"/>
              <a:ext cx="10515600" cy="619200"/>
            </a:xfrm>
            <a:prstGeom prst="roundRect">
              <a:avLst>
                <a:gd name="adj" fmla="val 6153"/>
              </a:avLst>
            </a:prstGeom>
            <a:solidFill>
              <a:srgbClr val="FFFFFF"/>
            </a:solidFill>
            <a:ln w="7725" cap="flat" cmpd="sng">
              <a:solidFill>
                <a:srgbClr val="E5E7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g3d665566385_4_11"/>
            <p:cNvSpPr txBox="1"/>
            <p:nvPr/>
          </p:nvSpPr>
          <p:spPr>
            <a:xfrm>
              <a:off x="0" y="0"/>
              <a:ext cx="52578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185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136" b="0">
                  <a:solidFill>
                    <a:srgbClr val="333333"/>
                  </a:solidFill>
                  <a:latin typeface="Gill Sans"/>
                  <a:ea typeface="Gill Sans"/>
                  <a:cs typeface="Gill Sans"/>
                  <a:sym typeface="Gill Sans"/>
                </a:rPr>
                <a:t>Claim recall</a:t>
              </a:r>
              <a:endParaRPr sz="1136" b="0">
                <a:solidFill>
                  <a:srgbClr val="333333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4" name="Google Shape;254;g3d665566385_4_11"/>
            <p:cNvSpPr txBox="1"/>
            <p:nvPr/>
          </p:nvSpPr>
          <p:spPr>
            <a:xfrm>
              <a:off x="5257800" y="0"/>
              <a:ext cx="52578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136" b="1">
                  <a:solidFill>
                    <a:srgbClr val="000168"/>
                  </a:solidFill>
                  <a:latin typeface="Gill Sans"/>
                  <a:ea typeface="Gill Sans"/>
                  <a:cs typeface="Gill Sans"/>
                  <a:sym typeface="Gill Sans"/>
                </a:rPr>
                <a:t>84.4%</a:t>
              </a:r>
              <a:endParaRPr sz="1136" b="1">
                <a:solidFill>
                  <a:srgbClr val="000168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255" name="Google Shape;255;g3d665566385_4_11"/>
          <p:cNvGrpSpPr/>
          <p:nvPr/>
        </p:nvGrpSpPr>
        <p:grpSpPr>
          <a:xfrm>
            <a:off x="6667973" y="6428063"/>
            <a:ext cx="3755121" cy="293377"/>
            <a:chOff x="0" y="0"/>
            <a:chExt cx="10515600" cy="619200"/>
          </a:xfrm>
        </p:grpSpPr>
        <p:sp>
          <p:nvSpPr>
            <p:cNvPr id="256" name="Google Shape;256;g3d665566385_4_11"/>
            <p:cNvSpPr/>
            <p:nvPr/>
          </p:nvSpPr>
          <p:spPr>
            <a:xfrm>
              <a:off x="0" y="0"/>
              <a:ext cx="10515600" cy="619200"/>
            </a:xfrm>
            <a:prstGeom prst="roundRect">
              <a:avLst>
                <a:gd name="adj" fmla="val 6153"/>
              </a:avLst>
            </a:prstGeom>
            <a:solidFill>
              <a:srgbClr val="F3F4F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g3d665566385_4_11"/>
            <p:cNvSpPr txBox="1"/>
            <p:nvPr/>
          </p:nvSpPr>
          <p:spPr>
            <a:xfrm>
              <a:off x="0" y="0"/>
              <a:ext cx="52578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185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136" b="0">
                  <a:solidFill>
                    <a:srgbClr val="333333"/>
                  </a:solidFill>
                  <a:latin typeface="Gill Sans"/>
                  <a:ea typeface="Gill Sans"/>
                  <a:cs typeface="Gill Sans"/>
                  <a:sym typeface="Gill Sans"/>
                </a:rPr>
                <a:t>Context precision</a:t>
              </a:r>
              <a:endParaRPr sz="1136" b="0">
                <a:solidFill>
                  <a:srgbClr val="333333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8" name="Google Shape;258;g3d665566385_4_11"/>
            <p:cNvSpPr txBox="1"/>
            <p:nvPr/>
          </p:nvSpPr>
          <p:spPr>
            <a:xfrm>
              <a:off x="5257800" y="0"/>
              <a:ext cx="52578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136" b="1">
                  <a:solidFill>
                    <a:srgbClr val="000168"/>
                  </a:solidFill>
                  <a:latin typeface="Gill Sans"/>
                  <a:ea typeface="Gill Sans"/>
                  <a:cs typeface="Gill Sans"/>
                  <a:sym typeface="Gill Sans"/>
                </a:rPr>
                <a:t>66.0%</a:t>
              </a:r>
              <a:endParaRPr sz="1136" b="1">
                <a:solidFill>
                  <a:srgbClr val="000168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d665566385_4_285"/>
          <p:cNvSpPr txBox="1">
            <a:spLocks noGrp="1"/>
          </p:cNvSpPr>
          <p:nvPr>
            <p:ph type="title"/>
          </p:nvPr>
        </p:nvSpPr>
        <p:spPr>
          <a:xfrm>
            <a:off x="839825" y="1237675"/>
            <a:ext cx="11213700" cy="46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PT" sz="1880" b="1"/>
              <a:t>One Platform for Different Industrial Use Cases</a:t>
            </a:r>
            <a:endParaRPr sz="1880" b="1"/>
          </a:p>
        </p:txBody>
      </p:sp>
      <p:sp>
        <p:nvSpPr>
          <p:cNvPr id="265" name="Google Shape;265;g3d665566385_4_2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16</a:t>
            </a:fld>
            <a:endParaRPr/>
          </a:p>
        </p:txBody>
      </p:sp>
      <p:grpSp>
        <p:nvGrpSpPr>
          <p:cNvPr id="266" name="Google Shape;266;g3d665566385_4_285"/>
          <p:cNvGrpSpPr/>
          <p:nvPr/>
        </p:nvGrpSpPr>
        <p:grpSpPr>
          <a:xfrm>
            <a:off x="838200" y="2133050"/>
            <a:ext cx="10515600" cy="3000375"/>
            <a:chOff x="838200" y="1428750"/>
            <a:chExt cx="10515600" cy="3000375"/>
          </a:xfrm>
        </p:grpSpPr>
        <p:sp>
          <p:nvSpPr>
            <p:cNvPr id="267" name="Google Shape;267;g3d665566385_4_285"/>
            <p:cNvSpPr/>
            <p:nvPr/>
          </p:nvSpPr>
          <p:spPr>
            <a:xfrm>
              <a:off x="838200" y="1428750"/>
              <a:ext cx="10515600" cy="571500"/>
            </a:xfrm>
            <a:prstGeom prst="roundRect">
              <a:avLst>
                <a:gd name="adj" fmla="val 6666"/>
              </a:avLst>
            </a:prstGeom>
            <a:solidFill>
              <a:srgbClr val="00016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g3d665566385_4_285"/>
            <p:cNvSpPr txBox="1"/>
            <p:nvPr/>
          </p:nvSpPr>
          <p:spPr>
            <a:xfrm>
              <a:off x="838200" y="1428750"/>
              <a:ext cx="17145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400" b="1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rPr>
                <a:t>Pilot</a:t>
              </a:r>
              <a:endParaRPr sz="14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9" name="Google Shape;269;g3d665566385_4_285"/>
            <p:cNvSpPr txBox="1"/>
            <p:nvPr/>
          </p:nvSpPr>
          <p:spPr>
            <a:xfrm>
              <a:off x="2552700" y="1428750"/>
              <a:ext cx="38100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400" b="1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rPr>
                <a:t>Context</a:t>
              </a:r>
              <a:endParaRPr sz="14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0" name="Google Shape;270;g3d665566385_4_285"/>
            <p:cNvSpPr txBox="1"/>
            <p:nvPr/>
          </p:nvSpPr>
          <p:spPr>
            <a:xfrm>
              <a:off x="6362700" y="1428750"/>
              <a:ext cx="49911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400" b="1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rPr>
                <a:t>What the agent does</a:t>
              </a:r>
              <a:endParaRPr sz="14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1" name="Google Shape;271;g3d665566385_4_285"/>
            <p:cNvSpPr/>
            <p:nvPr/>
          </p:nvSpPr>
          <p:spPr>
            <a:xfrm>
              <a:off x="838200" y="2047875"/>
              <a:ext cx="10515600" cy="762000"/>
            </a:xfrm>
            <a:prstGeom prst="roundRect">
              <a:avLst>
                <a:gd name="adj" fmla="val 5000"/>
              </a:avLst>
            </a:prstGeom>
            <a:solidFill>
              <a:srgbClr val="F3F4F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g3d665566385_4_285"/>
            <p:cNvSpPr txBox="1"/>
            <p:nvPr/>
          </p:nvSpPr>
          <p:spPr>
            <a:xfrm>
              <a:off x="838200" y="2047875"/>
              <a:ext cx="17145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200" b="1">
                  <a:solidFill>
                    <a:srgbClr val="000168"/>
                  </a:solidFill>
                  <a:latin typeface="Gill Sans"/>
                  <a:ea typeface="Gill Sans"/>
                  <a:cs typeface="Gill Sans"/>
                  <a:sym typeface="Gill Sans"/>
                </a:rPr>
                <a:t>Pilot 3 (EKSO)</a:t>
              </a:r>
              <a:endParaRPr sz="1200" b="1">
                <a:solidFill>
                  <a:srgbClr val="000168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3" name="Google Shape;273;g3d665566385_4_285"/>
            <p:cNvSpPr txBox="1"/>
            <p:nvPr/>
          </p:nvSpPr>
          <p:spPr>
            <a:xfrm>
              <a:off x="2552700" y="2047875"/>
              <a:ext cx="38100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200">
                  <a:solidFill>
                    <a:srgbClr val="333333"/>
                  </a:solidFill>
                  <a:latin typeface="Gill Sans"/>
                  <a:ea typeface="Gill Sans"/>
                  <a:cs typeface="Gill Sans"/>
                  <a:sym typeface="Gill Sans"/>
                </a:rPr>
                <a:t>Smart water pipe inspection</a:t>
              </a:r>
              <a:endParaRPr sz="1200">
                <a:solidFill>
                  <a:srgbClr val="333333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4" name="Google Shape;274;g3d665566385_4_285"/>
            <p:cNvSpPr txBox="1"/>
            <p:nvPr/>
          </p:nvSpPr>
          <p:spPr>
            <a:xfrm>
              <a:off x="6362700" y="2047875"/>
              <a:ext cx="49911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200">
                  <a:solidFill>
                    <a:srgbClr val="333333"/>
                  </a:solidFill>
                  <a:latin typeface="Gill Sans"/>
                  <a:ea typeface="Gill Sans"/>
                  <a:cs typeface="Gill Sans"/>
                  <a:sym typeface="Gill Sans"/>
                </a:rPr>
                <a:t>Installation procedure guidance with visual aids</a:t>
              </a:r>
              <a:endParaRPr sz="1200">
                <a:solidFill>
                  <a:srgbClr val="333333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5" name="Google Shape;275;g3d665566385_4_285"/>
            <p:cNvSpPr/>
            <p:nvPr/>
          </p:nvSpPr>
          <p:spPr>
            <a:xfrm>
              <a:off x="838200" y="2857500"/>
              <a:ext cx="10515600" cy="762000"/>
            </a:xfrm>
            <a:prstGeom prst="roundRect">
              <a:avLst>
                <a:gd name="adj" fmla="val 5000"/>
              </a:avLst>
            </a:prstGeom>
            <a:solidFill>
              <a:srgbClr val="FFFFFF"/>
            </a:solidFill>
            <a:ln w="9525" cap="flat" cmpd="sng">
              <a:solidFill>
                <a:srgbClr val="E5E7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g3d665566385_4_285"/>
            <p:cNvSpPr txBox="1"/>
            <p:nvPr/>
          </p:nvSpPr>
          <p:spPr>
            <a:xfrm>
              <a:off x="838200" y="2857500"/>
              <a:ext cx="17145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200" b="1">
                  <a:solidFill>
                    <a:srgbClr val="000168"/>
                  </a:solidFill>
                  <a:latin typeface="Gill Sans"/>
                  <a:ea typeface="Gill Sans"/>
                  <a:cs typeface="Gill Sans"/>
                  <a:sym typeface="Gill Sans"/>
                </a:rPr>
                <a:t>Pilot 5 (SPACE)</a:t>
              </a:r>
              <a:endParaRPr sz="1200" b="1">
                <a:solidFill>
                  <a:srgbClr val="000168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7" name="Google Shape;277;g3d665566385_4_285"/>
            <p:cNvSpPr txBox="1"/>
            <p:nvPr/>
          </p:nvSpPr>
          <p:spPr>
            <a:xfrm>
              <a:off x="2552700" y="2857500"/>
              <a:ext cx="38100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200">
                  <a:solidFill>
                    <a:srgbClr val="333333"/>
                  </a:solidFill>
                  <a:latin typeface="Gill Sans"/>
                  <a:ea typeface="Gill Sans"/>
                  <a:cs typeface="Gill Sans"/>
                  <a:sym typeface="Gill Sans"/>
                </a:rPr>
                <a:t>Edge device assembly training</a:t>
              </a:r>
              <a:endParaRPr sz="1200">
                <a:solidFill>
                  <a:srgbClr val="333333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8" name="Google Shape;278;g3d665566385_4_285"/>
            <p:cNvSpPr txBox="1"/>
            <p:nvPr/>
          </p:nvSpPr>
          <p:spPr>
            <a:xfrm>
              <a:off x="6362700" y="2857500"/>
              <a:ext cx="49911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200">
                  <a:solidFill>
                    <a:srgbClr val="333333"/>
                  </a:solidFill>
                  <a:latin typeface="Gill Sans"/>
                  <a:ea typeface="Gill Sans"/>
                  <a:cs typeface="Gill Sans"/>
                  <a:sym typeface="Gill Sans"/>
                </a:rPr>
                <a:t>Self-service VR/AR training support</a:t>
              </a:r>
              <a:endParaRPr sz="1200">
                <a:solidFill>
                  <a:srgbClr val="333333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9" name="Google Shape;279;g3d665566385_4_285"/>
            <p:cNvSpPr/>
            <p:nvPr/>
          </p:nvSpPr>
          <p:spPr>
            <a:xfrm>
              <a:off x="838200" y="3667125"/>
              <a:ext cx="10515600" cy="762000"/>
            </a:xfrm>
            <a:prstGeom prst="roundRect">
              <a:avLst>
                <a:gd name="adj" fmla="val 5000"/>
              </a:avLst>
            </a:prstGeom>
            <a:solidFill>
              <a:srgbClr val="F3F4F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g3d665566385_4_285"/>
            <p:cNvSpPr txBox="1"/>
            <p:nvPr/>
          </p:nvSpPr>
          <p:spPr>
            <a:xfrm>
              <a:off x="838200" y="3667125"/>
              <a:ext cx="17145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200" b="1">
                  <a:solidFill>
                    <a:srgbClr val="000168"/>
                  </a:solidFill>
                  <a:latin typeface="Gill Sans"/>
                  <a:ea typeface="Gill Sans"/>
                  <a:cs typeface="Gill Sans"/>
                  <a:sym typeface="Gill Sans"/>
                </a:rPr>
                <a:t>Pilot 6 (LNS)</a:t>
              </a:r>
              <a:endParaRPr sz="1200" b="1">
                <a:solidFill>
                  <a:srgbClr val="000168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1" name="Google Shape;281;g3d665566385_4_285"/>
            <p:cNvSpPr txBox="1"/>
            <p:nvPr/>
          </p:nvSpPr>
          <p:spPr>
            <a:xfrm>
              <a:off x="2552700" y="3667125"/>
              <a:ext cx="38100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200">
                  <a:solidFill>
                    <a:srgbClr val="333333"/>
                  </a:solidFill>
                  <a:latin typeface="Gill Sans"/>
                  <a:ea typeface="Gill Sans"/>
                  <a:cs typeface="Gill Sans"/>
                  <a:sym typeface="Gill Sans"/>
                </a:rPr>
                <a:t>Industrial machine troubleshooting</a:t>
              </a:r>
              <a:endParaRPr sz="1200">
                <a:solidFill>
                  <a:srgbClr val="333333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2" name="Google Shape;282;g3d665566385_4_285"/>
            <p:cNvSpPr txBox="1"/>
            <p:nvPr/>
          </p:nvSpPr>
          <p:spPr>
            <a:xfrm>
              <a:off x="6362700" y="3667125"/>
              <a:ext cx="49911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PT" sz="1200">
                  <a:solidFill>
                    <a:srgbClr val="333333"/>
                  </a:solidFill>
                  <a:latin typeface="Gill Sans"/>
                  <a:ea typeface="Gill Sans"/>
                  <a:cs typeface="Gill Sans"/>
                  <a:sym typeface="Gill Sans"/>
                </a:rPr>
                <a:t>Alarm diagnosis + corrective action retrieval</a:t>
              </a:r>
              <a:endParaRPr sz="1200">
                <a:solidFill>
                  <a:srgbClr val="333333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83" name="Google Shape;283;g3d665566385_4_285"/>
          <p:cNvSpPr txBox="1"/>
          <p:nvPr/>
        </p:nvSpPr>
        <p:spPr>
          <a:xfrm>
            <a:off x="838200" y="5213350"/>
            <a:ext cx="10515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PT" sz="1600" b="1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Pilot-agnostic architecture:</a:t>
            </a:r>
            <a:r>
              <a:rPr lang="en-PT" sz="1600">
                <a:solidFill>
                  <a:srgbClr val="666666"/>
                </a:solidFill>
                <a:latin typeface="Gill Sans"/>
                <a:ea typeface="Gill Sans"/>
                <a:cs typeface="Gill Sans"/>
                <a:sym typeface="Gill Sans"/>
              </a:rPr>
              <a:t> A single deployment, independently configured per use case via system prompt + knowledge base. Self-service Integration</a:t>
            </a:r>
            <a:endParaRPr sz="1600">
              <a:solidFill>
                <a:srgbClr val="66666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d665566385_4_657"/>
          <p:cNvSpPr txBox="1">
            <a:spLocks noGrp="1"/>
          </p:cNvSpPr>
          <p:nvPr>
            <p:ph type="title"/>
          </p:nvPr>
        </p:nvSpPr>
        <p:spPr>
          <a:xfrm>
            <a:off x="839825" y="1237675"/>
            <a:ext cx="11213700" cy="46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PT" sz="1880" b="1"/>
              <a:t>Live Demo + Key Takeaways</a:t>
            </a:r>
            <a:endParaRPr sz="1880" b="1"/>
          </a:p>
        </p:txBody>
      </p:sp>
      <p:sp>
        <p:nvSpPr>
          <p:cNvPr id="290" name="Google Shape;290;g3d665566385_4_6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17</a:t>
            </a:fld>
            <a:endParaRPr/>
          </a:p>
        </p:txBody>
      </p:sp>
      <p:sp>
        <p:nvSpPr>
          <p:cNvPr id="291" name="Google Shape;291;g3d665566385_4_657"/>
          <p:cNvSpPr txBox="1"/>
          <p:nvPr/>
        </p:nvSpPr>
        <p:spPr>
          <a:xfrm>
            <a:off x="838200" y="1995325"/>
            <a:ext cx="5174100" cy="41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PT" sz="1500" b="1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Demo Overview:</a:t>
            </a:r>
            <a:endParaRPr sz="1500" i="1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Gill Sans"/>
              <a:buChar char="●"/>
            </a:pPr>
            <a:r>
              <a:rPr lang="en-PT" sz="15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rPr>
              <a:t>Upload you documents for context-aware responses</a:t>
            </a:r>
            <a:endParaRPr sz="1500">
              <a:solidFill>
                <a:srgbClr val="88888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ill Sans"/>
              <a:buChar char="●"/>
            </a:pPr>
            <a:r>
              <a:rPr lang="en-PT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Ask a natural language question about a technical document</a:t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ill Sans"/>
              <a:buChar char="●"/>
            </a:pPr>
            <a:r>
              <a:rPr lang="en-PT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System retrieves relevant chunks, selects supporting images, cites source PDF with page number</a:t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ill Sans"/>
              <a:buChar char="●"/>
            </a:pPr>
            <a:r>
              <a:rPr lang="en-PT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Multimodal response: text + images + direct PDF access</a:t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PT" sz="1500" b="1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Takeaways:</a:t>
            </a:r>
            <a:endParaRPr sz="1500" b="1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ill Sans"/>
              <a:buChar char="●"/>
            </a:pPr>
            <a:r>
              <a:rPr lang="en-PT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Domain-specific grounding eliminates hallucination</a:t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ill Sans"/>
              <a:buChar char="●"/>
            </a:pPr>
            <a:r>
              <a:rPr lang="en-PT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Pilot-agnostic scalability across industrial verticals</a:t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ill Sans"/>
              <a:buChar char="●"/>
            </a:pPr>
            <a:r>
              <a:rPr lang="en-PT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Agent Customization &amp; Adaptation</a:t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ill Sans"/>
              <a:buChar char="●"/>
            </a:pPr>
            <a:r>
              <a:rPr lang="en-PT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TRL 7–8 validated through real pilot deployments</a:t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600"/>
              </a:spcAft>
              <a:buNone/>
            </a:pPr>
            <a:endParaRPr sz="1600">
              <a:solidFill>
                <a:srgbClr val="66666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92" name="Google Shape;292;g3d665566385_4_6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8625" y="1237675"/>
            <a:ext cx="5874899" cy="301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3d665566385_4_6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0150" y="4328453"/>
            <a:ext cx="4174691" cy="245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29C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d69b328a1e_0_0"/>
          <p:cNvSpPr txBox="1">
            <a:spLocks noGrp="1"/>
          </p:cNvSpPr>
          <p:nvPr>
            <p:ph type="title"/>
          </p:nvPr>
        </p:nvSpPr>
        <p:spPr>
          <a:xfrm>
            <a:off x="2084850" y="2944800"/>
            <a:ext cx="80223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Gill Sans"/>
              <a:buNone/>
            </a:pPr>
            <a:r>
              <a:rPr lang="en-PT" sz="3200">
                <a:solidFill>
                  <a:schemeClr val="lt1"/>
                </a:solidFill>
              </a:rPr>
              <a:t>Identifying defects in pipeline networks using human - centric AI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d6584d5dc7_0_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19</a:t>
            </a:fld>
            <a:endParaRPr/>
          </a:p>
        </p:txBody>
      </p:sp>
      <p:sp>
        <p:nvSpPr>
          <p:cNvPr id="305" name="Google Shape;305;g3d6584d5dc7_0_178"/>
          <p:cNvSpPr txBox="1"/>
          <p:nvPr/>
        </p:nvSpPr>
        <p:spPr>
          <a:xfrm>
            <a:off x="908375" y="1690075"/>
            <a:ext cx="6279000" cy="47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PT">
                <a:solidFill>
                  <a:schemeClr val="dk1"/>
                </a:solidFill>
              </a:rPr>
              <a:t>CCTV inspection of water pipelines is a highly demanding process that relies heavily on human operators, requiring sustained focus, time, and manual effort to identify potential issues.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PT">
                <a:solidFill>
                  <a:schemeClr val="dk1"/>
                </a:solidFill>
              </a:rPr>
              <a:t>We wanted to leverage AI technology in order to tackle this problem in an XR environment.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PT">
                <a:solidFill>
                  <a:schemeClr val="dk1"/>
                </a:solidFill>
              </a:rPr>
              <a:t>For each prediction, the model also identifies and highlights key concepts present in the frame that contribute to its decision-making process.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PT">
                <a:solidFill>
                  <a:schemeClr val="dk1"/>
                </a:solidFill>
              </a:rPr>
              <a:t>By associating predictions with interpretable concepts, the system provides transparency into how and why a specific anomaly was flagged.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PT">
                <a:solidFill>
                  <a:schemeClr val="dk1"/>
                </a:solidFill>
              </a:rPr>
              <a:t>A model has been developed to effectively detect and capture outliers in CCTV pipeline inspection data.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PT">
                <a:solidFill>
                  <a:schemeClr val="dk1"/>
                </a:solidFill>
              </a:rPr>
              <a:t>Its performance is further enhanced through the integration of an Active Learning module, which incorporates feedback from domain experts.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PT">
                <a:solidFill>
                  <a:schemeClr val="dk1"/>
                </a:solidFill>
              </a:rPr>
              <a:t>This feedback loop allows the model to continuously improve by learning from expert corrections and validations.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06" name="Google Shape;306;g3d6584d5dc7_0_178" title="54151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4475" y="1690075"/>
            <a:ext cx="4671326" cy="414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3d6584d5dc7_0_178"/>
          <p:cNvSpPr txBox="1">
            <a:spLocks noGrp="1"/>
          </p:cNvSpPr>
          <p:nvPr>
            <p:ph type="title"/>
          </p:nvPr>
        </p:nvSpPr>
        <p:spPr>
          <a:xfrm>
            <a:off x="839825" y="1237675"/>
            <a:ext cx="11213700" cy="46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PT" sz="1880" b="1"/>
              <a:t>Problem Description and proposed solution</a:t>
            </a:r>
            <a:endParaRPr sz="188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4038600" y="365125"/>
            <a:ext cx="7315200" cy="96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168"/>
              </a:buClr>
              <a:buSzPts val="2800"/>
              <a:buFont typeface="Gill Sans"/>
              <a:buNone/>
            </a:pPr>
            <a:r>
              <a:rPr lang="en-PT"/>
              <a:t>Agenda</a:t>
            </a:r>
            <a:endParaRPr/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838200" y="1703672"/>
            <a:ext cx="10515600" cy="447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10000"/>
          </a:bodyPr>
          <a:lstStyle/>
          <a:p>
            <a:pPr marL="457200" lvl="0" indent="-3000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4286"/>
              <a:buChar char="•"/>
            </a:pPr>
            <a:r>
              <a:rPr lang="en-PT" b="1"/>
              <a:t>“Introduction to the Webinar”</a:t>
            </a:r>
            <a:r>
              <a:rPr lang="en-PT"/>
              <a:t> - Elina Papadopoulou, INNOV</a:t>
            </a:r>
            <a:endParaRPr/>
          </a:p>
          <a:p>
            <a:pPr marL="457200" lvl="0" indent="-3000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4286"/>
              <a:buChar char="•"/>
            </a:pPr>
            <a:r>
              <a:rPr lang="en-PT" b="1"/>
              <a:t>“One Pilot, three use cases” </a:t>
            </a:r>
            <a:r>
              <a:rPr lang="en-PT"/>
              <a:t>- Karim Sergio Ladjeri, EKSO</a:t>
            </a:r>
            <a:endParaRPr/>
          </a:p>
          <a:p>
            <a:pPr marL="457200" lvl="0" indent="-3000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4286"/>
              <a:buChar char="•"/>
            </a:pPr>
            <a:r>
              <a:rPr lang="en-PT" b="1"/>
              <a:t>“An augmented reality system for SmartPipe inspection” </a:t>
            </a:r>
            <a:r>
              <a:rPr lang="en-PT"/>
              <a:t>- Sophia Ppali / Fotis Liarokapis, CYENS</a:t>
            </a:r>
            <a:endParaRPr/>
          </a:p>
          <a:p>
            <a:pPr marL="457200" lvl="0" indent="-3000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4286"/>
              <a:buChar char="•"/>
            </a:pPr>
            <a:r>
              <a:rPr lang="en-PT" b="1"/>
              <a:t>“LLM Chat Engine for customisable and domain-specific assistance”</a:t>
            </a:r>
            <a:r>
              <a:rPr lang="en-PT"/>
              <a:t> - George Fatouros, INNOV</a:t>
            </a:r>
            <a:endParaRPr/>
          </a:p>
          <a:p>
            <a:pPr marL="457200" lvl="0" indent="-3000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4286"/>
              <a:buChar char="•"/>
            </a:pPr>
            <a:r>
              <a:rPr lang="en-PT" b="1"/>
              <a:t>“Identifying defects in pipeline networks using human - centric AI” </a:t>
            </a:r>
            <a:r>
              <a:rPr lang="en-PT"/>
              <a:t>- Stergios Chairistanidis / Dimitrios Dardanis , UPRC</a:t>
            </a:r>
            <a:endParaRPr/>
          </a:p>
          <a:p>
            <a:pPr marL="457200" lvl="0" indent="-3000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4286"/>
              <a:buChar char="•"/>
            </a:pPr>
            <a:r>
              <a:rPr lang="en-PT" b="1"/>
              <a:t>“SmartPipes an API for coordinating data access” </a:t>
            </a:r>
            <a:r>
              <a:rPr lang="en-PT"/>
              <a:t>- Robert Fejer, SIE</a:t>
            </a:r>
            <a:endParaRPr/>
          </a:p>
          <a:p>
            <a:pPr marL="457200" lvl="0" indent="-3000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4286"/>
              <a:buChar char="•"/>
            </a:pPr>
            <a:r>
              <a:rPr lang="en-PT"/>
              <a:t> </a:t>
            </a:r>
            <a:r>
              <a:rPr lang="en-PT" b="1"/>
              <a:t>Open Discussion</a:t>
            </a:r>
            <a:r>
              <a:rPr lang="en-PT"/>
              <a:t> – Questions &amp; Answers</a:t>
            </a:r>
            <a:endParaRPr/>
          </a:p>
          <a:p>
            <a:pPr marL="457200" lvl="0" indent="-3000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4286"/>
              <a:buChar char="•"/>
            </a:pPr>
            <a:r>
              <a:rPr lang="en-PT" b="1"/>
              <a:t>“Live audience feedback and live survey in an online event”</a:t>
            </a:r>
            <a:r>
              <a:rPr lang="en-PT"/>
              <a:t> - Elina Papadopoulou, INNOV</a:t>
            </a:r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T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d6f62d9467_0_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20</a:t>
            </a:fld>
            <a:endParaRPr/>
          </a:p>
        </p:txBody>
      </p:sp>
      <p:pic>
        <p:nvPicPr>
          <p:cNvPr id="314" name="Google Shape;314;g3d6f62d9467_0_6" title="cbm_diagram.drawio-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1200" y="1685475"/>
            <a:ext cx="9522599" cy="51886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3d6f62d9467_0_6"/>
          <p:cNvSpPr txBox="1">
            <a:spLocks noGrp="1"/>
          </p:cNvSpPr>
          <p:nvPr>
            <p:ph type="title"/>
          </p:nvPr>
        </p:nvSpPr>
        <p:spPr>
          <a:xfrm>
            <a:off x="821750" y="1219575"/>
            <a:ext cx="11213700" cy="46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PT" sz="1880" b="1"/>
              <a:t>System Architecture</a:t>
            </a:r>
            <a:endParaRPr sz="188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d6f62d9467_0_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21</a:t>
            </a:fld>
            <a:endParaRPr/>
          </a:p>
        </p:txBody>
      </p:sp>
      <p:sp>
        <p:nvSpPr>
          <p:cNvPr id="322" name="Google Shape;322;g3d6f62d9467_0_21"/>
          <p:cNvSpPr txBox="1">
            <a:spLocks noGrp="1"/>
          </p:cNvSpPr>
          <p:nvPr>
            <p:ph type="title"/>
          </p:nvPr>
        </p:nvSpPr>
        <p:spPr>
          <a:xfrm>
            <a:off x="821750" y="1219575"/>
            <a:ext cx="11213700" cy="46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PT" sz="1880" b="1"/>
              <a:t>System in Action </a:t>
            </a:r>
            <a:endParaRPr sz="1880"/>
          </a:p>
        </p:txBody>
      </p:sp>
      <p:pic>
        <p:nvPicPr>
          <p:cNvPr id="323" name="Google Shape;323;g3d6f62d9467_0_21" title="Screenshot 2026-04-19 at 22.15.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3300" y="0"/>
            <a:ext cx="6858699" cy="24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3d6f62d9467_0_21" title="Screenshot 2026-04-19 at 22.15.3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3297" y="2715100"/>
            <a:ext cx="7004700" cy="400634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3d6f62d9467_0_21"/>
          <p:cNvSpPr txBox="1"/>
          <p:nvPr/>
        </p:nvSpPr>
        <p:spPr>
          <a:xfrm>
            <a:off x="421050" y="2118000"/>
            <a:ext cx="4497600" cy="3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PT" sz="1800">
                <a:solidFill>
                  <a:schemeClr val="dk1"/>
                </a:solidFill>
              </a:rPr>
              <a:t>Model’s Prediction inside the XR app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PT" sz="1800">
                <a:solidFill>
                  <a:schemeClr val="dk1"/>
                </a:solidFill>
              </a:rPr>
              <a:t>User select the pipe under inspection and can see the specific frames and whether that frame is an outlier or not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PT" sz="1800">
                <a:solidFill>
                  <a:schemeClr val="dk1"/>
                </a:solidFill>
              </a:rPr>
              <a:t>Along with model’s  predictions there is the model confidence as well as the features identified in the image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PT" sz="1800">
                <a:solidFill>
                  <a:schemeClr val="dk1"/>
                </a:solidFill>
              </a:rPr>
              <a:t>Model bases its prediction based on those specific features rather than just outputting a likelihood for each class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d6f62d9467_0_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22</a:t>
            </a:fld>
            <a:endParaRPr/>
          </a:p>
        </p:txBody>
      </p:sp>
      <p:sp>
        <p:nvSpPr>
          <p:cNvPr id="332" name="Google Shape;332;g3d6f62d9467_0_28"/>
          <p:cNvSpPr txBox="1">
            <a:spLocks noGrp="1"/>
          </p:cNvSpPr>
          <p:nvPr>
            <p:ph type="title"/>
          </p:nvPr>
        </p:nvSpPr>
        <p:spPr>
          <a:xfrm>
            <a:off x="821750" y="1219575"/>
            <a:ext cx="11213700" cy="46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PT" sz="1880" b="1"/>
              <a:t>Expert’s Feedback </a:t>
            </a:r>
            <a:endParaRPr sz="1880"/>
          </a:p>
        </p:txBody>
      </p:sp>
      <p:pic>
        <p:nvPicPr>
          <p:cNvPr id="333" name="Google Shape;333;g3d6f62d9467_0_28" title="Screenshot 2026-04-19 at 22.23.4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9575" y="1862825"/>
            <a:ext cx="8002427" cy="4493526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3d6f62d9467_0_28"/>
          <p:cNvSpPr txBox="1"/>
          <p:nvPr/>
        </p:nvSpPr>
        <p:spPr>
          <a:xfrm>
            <a:off x="325350" y="2213700"/>
            <a:ext cx="3864300" cy="4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</a:pPr>
            <a:r>
              <a:rPr lang="en-PT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Model can be improved via human in the loop interaction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</a:pPr>
            <a:r>
              <a:rPr lang="en-PT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Based on the Active Learning component, predictions that model is not fully confident are flagged and expert can intervene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</a:pPr>
            <a:r>
              <a:rPr lang="en-PT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fact that training data of outliers is limited, expert’s feedback allows for better predictions without the need of huge datasets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</a:pPr>
            <a:r>
              <a:rPr lang="en-PT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Model retrains after a specific amount of feedback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d6f62d9467_0_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23</a:t>
            </a:fld>
            <a:endParaRPr/>
          </a:p>
        </p:txBody>
      </p:sp>
      <p:sp>
        <p:nvSpPr>
          <p:cNvPr id="341" name="Google Shape;341;g3d6f62d9467_0_42"/>
          <p:cNvSpPr txBox="1">
            <a:spLocks noGrp="1"/>
          </p:cNvSpPr>
          <p:nvPr>
            <p:ph type="title"/>
          </p:nvPr>
        </p:nvSpPr>
        <p:spPr>
          <a:xfrm>
            <a:off x="821750" y="1219575"/>
            <a:ext cx="11213700" cy="46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PT" sz="1880" b="1"/>
              <a:t>Key Takeaways</a:t>
            </a:r>
            <a:endParaRPr sz="1880"/>
          </a:p>
        </p:txBody>
      </p:sp>
      <p:sp>
        <p:nvSpPr>
          <p:cNvPr id="342" name="Google Shape;342;g3d6f62d9467_0_42"/>
          <p:cNvSpPr txBox="1"/>
          <p:nvPr/>
        </p:nvSpPr>
        <p:spPr>
          <a:xfrm>
            <a:off x="622975" y="1992525"/>
            <a:ext cx="110181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PT" sz="1800">
                <a:solidFill>
                  <a:schemeClr val="dk1"/>
                </a:solidFill>
                <a:highlight>
                  <a:schemeClr val="lt1"/>
                </a:highlight>
              </a:rPr>
              <a:t>A Concept Bottleneck Model (CBM) is employed for outlier detection, offering an explainable approach that complements the CCTV inspection process</a:t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PT" sz="1800">
                <a:solidFill>
                  <a:schemeClr val="dk1"/>
                </a:solidFill>
                <a:highlight>
                  <a:schemeClr val="lt1"/>
                </a:highlight>
              </a:rPr>
              <a:t>An Active Learning framework is incorporated to maintain a human-in-the-loop setup, allowing expert feedback to guide the model’s improvement..</a:t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PT" sz="1800">
                <a:solidFill>
                  <a:schemeClr val="dk1"/>
                </a:solidFill>
              </a:rPr>
              <a:t>The model enhances human cognition by assisting inspectors in efficiently identifying potential issues while providing clear, concept-based explanations for its predictions, enabling deeper understanding of its reasoning and enabling greater trust and confidence in its outputs.</a:t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29C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6a4cf0a2e_0_130"/>
          <p:cNvSpPr txBox="1">
            <a:spLocks noGrp="1"/>
          </p:cNvSpPr>
          <p:nvPr>
            <p:ph type="title"/>
          </p:nvPr>
        </p:nvSpPr>
        <p:spPr>
          <a:xfrm>
            <a:off x="2084850" y="2944800"/>
            <a:ext cx="80223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</a:pPr>
            <a:r>
              <a:rPr lang="en-PT" sz="3200">
                <a:solidFill>
                  <a:schemeClr val="lt1"/>
                </a:solidFill>
              </a:rPr>
              <a:t>SmartPipes an API for coordinating data access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9774583164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25</a:t>
            </a:fld>
            <a:endParaRPr/>
          </a:p>
        </p:txBody>
      </p:sp>
      <p:sp>
        <p:nvSpPr>
          <p:cNvPr id="354" name="Google Shape;354;g39774583164_0_0"/>
          <p:cNvSpPr txBox="1"/>
          <p:nvPr/>
        </p:nvSpPr>
        <p:spPr>
          <a:xfrm>
            <a:off x="176425" y="1366400"/>
            <a:ext cx="53154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PT" sz="1900" b="1">
                <a:solidFill>
                  <a:srgbClr val="000168"/>
                </a:solidFill>
                <a:latin typeface="Gill Sans"/>
                <a:ea typeface="Gill Sans"/>
                <a:cs typeface="Gill Sans"/>
                <a:sym typeface="Gill Sans"/>
              </a:rPr>
              <a:t>Summary</a:t>
            </a:r>
            <a:endParaRPr sz="1900" b="1">
              <a:solidFill>
                <a:srgbClr val="00016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PT">
                <a:solidFill>
                  <a:schemeClr val="dk1"/>
                </a:solidFill>
              </a:rPr>
              <a:t>The Smart Pipes system is a water infrastructure monitoring and anomaly detection solution developed for the EKSO Pilot. The current solution combines time-series data ingestion, geospatial anomaly localization, and API-based data access to support monitoring, investigation, and operational decision-making across instrumented pipe networks.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PT" sz="1900" b="1">
                <a:solidFill>
                  <a:srgbClr val="000168"/>
                </a:solidFill>
                <a:latin typeface="Gill Sans"/>
                <a:ea typeface="Gill Sans"/>
                <a:cs typeface="Gill Sans"/>
                <a:sym typeface="Gill Sans"/>
              </a:rPr>
              <a:t>Technical Specification</a:t>
            </a:r>
            <a:endParaRPr sz="1900" b="1">
              <a:solidFill>
                <a:srgbClr val="00016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PT">
                <a:solidFill>
                  <a:schemeClr val="dk1"/>
                </a:solidFill>
              </a:rPr>
              <a:t>The platform integrates TimescaleDB for high-volume telemetry storage, a FastAPI-based application layer for data access and anomaly workflows, a CSV-based historical importer, and ETL pipeline for anomaly geolocation processing. Together, these components provide a practical foundation for infrastructure monitoring, analytics, and demonstration workflows.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PT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55" name="Google Shape;355;g39774583164_0_0" title="Gemini_Generated_Image_nwz07znwz07znwz0.png"/>
          <p:cNvPicPr preferRelativeResize="0"/>
          <p:nvPr/>
        </p:nvPicPr>
        <p:blipFill rotWithShape="1">
          <a:blip r:embed="rId3">
            <a:alphaModFix/>
          </a:blip>
          <a:srcRect l="6994"/>
          <a:stretch/>
        </p:blipFill>
        <p:spPr>
          <a:xfrm>
            <a:off x="5541250" y="1898775"/>
            <a:ext cx="6214824" cy="364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9774583164_0_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26</a:t>
            </a:fld>
            <a:endParaRPr/>
          </a:p>
        </p:txBody>
      </p:sp>
      <p:pic>
        <p:nvPicPr>
          <p:cNvPr id="362" name="Google Shape;362;g39774583164_0_20" title="presentation-diagrams-Slide 4 — Key Capabilities.draw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1775" y="3026247"/>
            <a:ext cx="7001901" cy="333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39774583164_0_20"/>
          <p:cNvSpPr txBox="1"/>
          <p:nvPr/>
        </p:nvSpPr>
        <p:spPr>
          <a:xfrm>
            <a:off x="645350" y="1029050"/>
            <a:ext cx="11002200" cy="17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PT" sz="1900" b="1">
                <a:solidFill>
                  <a:srgbClr val="000168"/>
                </a:solidFill>
                <a:latin typeface="Gill Sans"/>
                <a:ea typeface="Gill Sans"/>
                <a:cs typeface="Gill Sans"/>
                <a:sym typeface="Gill Sans"/>
              </a:rPr>
              <a:t>Key Capabilities and Value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PT" b="1">
                <a:solidFill>
                  <a:schemeClr val="dk1"/>
                </a:solidFill>
                <a:highlight>
                  <a:schemeClr val="lt1"/>
                </a:highlight>
              </a:rPr>
              <a:t>Anomaly geolocation</a:t>
            </a:r>
            <a:r>
              <a:rPr lang="en-PT">
                <a:solidFill>
                  <a:schemeClr val="dk1"/>
                </a:solidFill>
                <a:highlight>
                  <a:schemeClr val="lt1"/>
                </a:highlight>
              </a:rPr>
              <a:t> — pinpoints issues along the pipe network from sensor-derived distance data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PT" b="1">
                <a:solidFill>
                  <a:schemeClr val="dk1"/>
                </a:solidFill>
                <a:highlight>
                  <a:schemeClr val="lt1"/>
                </a:highlight>
              </a:rPr>
              <a:t>Scalable time-series storage </a:t>
            </a:r>
            <a:r>
              <a:rPr lang="en-PT">
                <a:solidFill>
                  <a:schemeClr val="dk1"/>
                </a:solidFill>
                <a:highlight>
                  <a:schemeClr val="lt1"/>
                </a:highlight>
              </a:rPr>
              <a:t>— handles large volumes of telemetry with TimescaleDB compression and chunking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PT" b="1">
                <a:solidFill>
                  <a:schemeClr val="dk1"/>
                </a:solidFill>
                <a:highlight>
                  <a:schemeClr val="lt1"/>
                </a:highlight>
              </a:rPr>
              <a:t>Open integration </a:t>
            </a:r>
            <a:r>
              <a:rPr lang="en-PT">
                <a:solidFill>
                  <a:schemeClr val="dk1"/>
                </a:solidFill>
                <a:highlight>
                  <a:schemeClr val="lt1"/>
                </a:highlight>
              </a:rPr>
              <a:t>— standard REST API allows any application to consume sensor and anomaly data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PT" b="1">
                <a:solidFill>
                  <a:schemeClr val="dk1"/>
                </a:solidFill>
                <a:highlight>
                  <a:schemeClr val="lt1"/>
                </a:highlight>
              </a:rPr>
              <a:t>Operational reliability </a:t>
            </a:r>
            <a:r>
              <a:rPr lang="en-PT">
                <a:solidFill>
                  <a:schemeClr val="dk1"/>
                </a:solidFill>
                <a:highlight>
                  <a:schemeClr val="lt1"/>
                </a:highlight>
              </a:rPr>
              <a:t>— automated data import, query caching, and health monitoring built in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PT" b="1">
                <a:solidFill>
                  <a:schemeClr val="dk1"/>
                </a:solidFill>
                <a:highlight>
                  <a:schemeClr val="lt1"/>
                </a:highlight>
              </a:rPr>
              <a:t>Ready for field deployment </a:t>
            </a:r>
            <a:r>
              <a:rPr lang="en-PT">
                <a:solidFill>
                  <a:schemeClr val="dk1"/>
                </a:solidFill>
                <a:highlight>
                  <a:schemeClr val="lt1"/>
                </a:highlight>
              </a:rPr>
              <a:t>— containerized services, configuration-driven, deployable with Docker Compose</a:t>
            </a:r>
            <a:endParaRPr>
              <a:solidFill>
                <a:srgbClr val="BBBEB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9774583164_0_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27</a:t>
            </a:fld>
            <a:endParaRPr/>
          </a:p>
        </p:txBody>
      </p:sp>
      <p:pic>
        <p:nvPicPr>
          <p:cNvPr id="370" name="Google Shape;370;g39774583164_0_13" title="presentation-diagrams-Slide 3 — Integration Flow.draw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650" y="1773175"/>
            <a:ext cx="11101076" cy="40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39774583164_0_13"/>
          <p:cNvSpPr txBox="1"/>
          <p:nvPr/>
        </p:nvSpPr>
        <p:spPr>
          <a:xfrm>
            <a:off x="479650" y="1702255"/>
            <a:ext cx="53154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PT" sz="1900" b="1">
                <a:solidFill>
                  <a:srgbClr val="000168"/>
                </a:solidFill>
                <a:latin typeface="Gill Sans"/>
                <a:ea typeface="Gill Sans"/>
                <a:cs typeface="Gill Sans"/>
                <a:sym typeface="Gill Sans"/>
              </a:rPr>
              <a:t>High Level Architecture</a:t>
            </a:r>
            <a:endParaRPr sz="1900" b="1">
              <a:solidFill>
                <a:srgbClr val="00016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29C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d884a41c98_0_0"/>
          <p:cNvSpPr txBox="1">
            <a:spLocks noGrp="1"/>
          </p:cNvSpPr>
          <p:nvPr>
            <p:ph type="title"/>
          </p:nvPr>
        </p:nvSpPr>
        <p:spPr>
          <a:xfrm>
            <a:off x="2084850" y="2944800"/>
            <a:ext cx="80223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</a:pPr>
            <a:r>
              <a:rPr lang="en-PT" sz="3200">
                <a:solidFill>
                  <a:schemeClr val="lt1"/>
                </a:solidFill>
              </a:rPr>
              <a:t>Live Audience Survey &amp; Open Discussion</a:t>
            </a:r>
            <a:endParaRPr sz="3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E99D6-B703-FCBB-F0A5-CDCC6A9661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T" smtClean="0"/>
              <a:t>29</a:t>
            </a:fld>
            <a:endParaRPr lang="en-P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68D2A-BE79-BA9E-CA65-C4C7A0C42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677" y="1325849"/>
            <a:ext cx="8714645" cy="491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85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29C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d6a4cf0a2e_0_120"/>
          <p:cNvSpPr txBox="1">
            <a:spLocks noGrp="1"/>
          </p:cNvSpPr>
          <p:nvPr>
            <p:ph type="title"/>
          </p:nvPr>
        </p:nvSpPr>
        <p:spPr>
          <a:xfrm>
            <a:off x="2084850" y="2944800"/>
            <a:ext cx="80223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</a:pPr>
            <a:r>
              <a:rPr lang="en-PT" sz="3200">
                <a:solidFill>
                  <a:schemeClr val="lt1"/>
                </a:solidFill>
              </a:rPr>
              <a:t>One Pilot, three use cases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CE7D6-839F-51F5-1AA1-20FC54437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3372F-73BE-8D92-64AD-1D7DDC5F79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T" smtClean="0"/>
              <a:t>30</a:t>
            </a:fld>
            <a:endParaRPr lang="en-P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2731D2-23C2-7452-AD17-2105258BD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986" y="1478643"/>
            <a:ext cx="832386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05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963F2-953C-BC88-2930-7B6FCFA0C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3AC79-B79F-2540-8866-7301A6064D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T" smtClean="0"/>
              <a:t>31</a:t>
            </a:fld>
            <a:endParaRPr lang="en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F325C-9F82-4D79-D255-FDDBE0D82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665" y="1640114"/>
            <a:ext cx="8304842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26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7F2C7-651D-6E53-A8CE-BA0FF7088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B3EF3-3EC3-F070-1B1C-6B9F6960D2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T" smtClean="0"/>
              <a:t>32</a:t>
            </a:fld>
            <a:endParaRPr lang="en-P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6C732F-F3BF-ED38-CF8C-66544DD5F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859" y="1239611"/>
            <a:ext cx="8810282" cy="46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69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71C62-B321-1356-5179-F7CB4BE67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14827-EC5E-0BB1-8BD9-E96FEC7D7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T" smtClean="0"/>
              <a:t>33</a:t>
            </a:fld>
            <a:endParaRPr lang="en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2B677-3199-7EE8-958B-C9C391E91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229" y="1161143"/>
            <a:ext cx="9192543" cy="493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13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64371-3867-0E41-4AEC-DF0B107AC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93730-7B2A-CB1E-2F4E-2DF08BADB5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T" smtClean="0"/>
              <a:t>34</a:t>
            </a:fld>
            <a:endParaRPr lang="en-P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DE165-4CCC-3039-1486-2A973B868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18" y="1166827"/>
            <a:ext cx="9304564" cy="518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47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d6ec049692_0_0"/>
          <p:cNvSpPr txBox="1">
            <a:spLocks noGrp="1"/>
          </p:cNvSpPr>
          <p:nvPr>
            <p:ph type="title"/>
          </p:nvPr>
        </p:nvSpPr>
        <p:spPr>
          <a:xfrm>
            <a:off x="4038600" y="365125"/>
            <a:ext cx="73152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168"/>
              </a:buClr>
              <a:buSzPts val="2800"/>
              <a:buFont typeface="Gill Sans"/>
              <a:buNone/>
            </a:pPr>
            <a:r>
              <a:rPr lang="en-PT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Pilot</a:t>
            </a:r>
            <a:r>
              <a:rPr lang="en-PT"/>
              <a:t> Partners</a:t>
            </a:r>
            <a:endParaRPr/>
          </a:p>
        </p:txBody>
      </p:sp>
      <p:pic>
        <p:nvPicPr>
          <p:cNvPr id="117" name="Google Shape;117;g3d6ec049692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563" y="1537125"/>
            <a:ext cx="33528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d6ec049692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3888" y="3170250"/>
            <a:ext cx="2398899" cy="13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d6ec049692_0_0"/>
          <p:cNvPicPr preferRelativeResize="0"/>
          <p:nvPr/>
        </p:nvPicPr>
        <p:blipFill rotWithShape="1">
          <a:blip r:embed="rId5">
            <a:alphaModFix/>
          </a:blip>
          <a:srcRect t="23705" b="19856"/>
          <a:stretch/>
        </p:blipFill>
        <p:spPr>
          <a:xfrm>
            <a:off x="7098463" y="1537125"/>
            <a:ext cx="2943225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d6ec049692_0_0"/>
          <p:cNvPicPr preferRelativeResize="0"/>
          <p:nvPr/>
        </p:nvPicPr>
        <p:blipFill rotWithShape="1">
          <a:blip r:embed="rId6">
            <a:alphaModFix/>
          </a:blip>
          <a:srcRect l="24702" r="21387"/>
          <a:stretch/>
        </p:blipFill>
        <p:spPr>
          <a:xfrm>
            <a:off x="348875" y="3148225"/>
            <a:ext cx="177665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3d6ec049692_0_0"/>
          <p:cNvPicPr preferRelativeResize="0"/>
          <p:nvPr/>
        </p:nvPicPr>
        <p:blipFill rotWithShape="1">
          <a:blip r:embed="rId7">
            <a:alphaModFix/>
          </a:blip>
          <a:srcRect t="19671" b="12403"/>
          <a:stretch/>
        </p:blipFill>
        <p:spPr>
          <a:xfrm>
            <a:off x="5277850" y="3364450"/>
            <a:ext cx="3048000" cy="11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d6ec049692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0288" y="3463937"/>
            <a:ext cx="32004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3d6ec049692_0_0"/>
          <p:cNvSpPr/>
          <p:nvPr/>
        </p:nvSpPr>
        <p:spPr>
          <a:xfrm>
            <a:off x="2329350" y="1028625"/>
            <a:ext cx="2851200" cy="5085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PT" sz="16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Pilot Leader</a:t>
            </a:r>
            <a:endParaRPr sz="16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4" name="Google Shape;124;g3d6ec049692_0_0"/>
          <p:cNvSpPr/>
          <p:nvPr/>
        </p:nvSpPr>
        <p:spPr>
          <a:xfrm>
            <a:off x="7144475" y="1028625"/>
            <a:ext cx="2851200" cy="5085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PT" sz="16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Pilot Technical Responsible</a:t>
            </a:r>
            <a:endParaRPr sz="16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5" name="Google Shape;125;g3d6ec049692_0_0"/>
          <p:cNvSpPr/>
          <p:nvPr/>
        </p:nvSpPr>
        <p:spPr>
          <a:xfrm>
            <a:off x="351300" y="2639713"/>
            <a:ext cx="11489400" cy="5085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PT" sz="16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Technical Partners</a:t>
            </a:r>
            <a:endParaRPr sz="16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6" name="Google Shape;126;g3d6ec049692_0_0"/>
          <p:cNvSpPr txBox="1"/>
          <p:nvPr/>
        </p:nvSpPr>
        <p:spPr>
          <a:xfrm>
            <a:off x="2223938" y="4687400"/>
            <a:ext cx="23988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●"/>
            </a:pPr>
            <a:r>
              <a:rPr lang="en-PT"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Smart Pipes AI</a:t>
            </a:r>
            <a:endParaRPr sz="16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●"/>
            </a:pPr>
            <a:r>
              <a:rPr lang="en-PT"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Speech to Text/Text to Speech</a:t>
            </a:r>
            <a:endParaRPr sz="16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7" name="Google Shape;127;g3d6ec049692_0_0"/>
          <p:cNvSpPr txBox="1"/>
          <p:nvPr/>
        </p:nvSpPr>
        <p:spPr>
          <a:xfrm>
            <a:off x="37788" y="4687400"/>
            <a:ext cx="23988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●"/>
            </a:pPr>
            <a:r>
              <a:rPr lang="en-PT"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GenAI</a:t>
            </a:r>
            <a:endParaRPr sz="16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8" name="Google Shape;128;g3d6ec049692_0_0"/>
          <p:cNvSpPr txBox="1"/>
          <p:nvPr/>
        </p:nvSpPr>
        <p:spPr>
          <a:xfrm>
            <a:off x="5602438" y="4687400"/>
            <a:ext cx="23988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●"/>
            </a:pPr>
            <a:r>
              <a:rPr lang="en-PT"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Active Learning</a:t>
            </a:r>
            <a:endParaRPr sz="16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●"/>
            </a:pPr>
            <a:r>
              <a:rPr lang="en-PT"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Neurosymbolic </a:t>
            </a:r>
            <a:r>
              <a:rPr lang="en-PT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AI</a:t>
            </a:r>
            <a:endParaRPr sz="16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9" name="Google Shape;129;g3d6ec049692_0_0"/>
          <p:cNvSpPr txBox="1"/>
          <p:nvPr/>
        </p:nvSpPr>
        <p:spPr>
          <a:xfrm>
            <a:off x="9041088" y="4687400"/>
            <a:ext cx="23988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●"/>
            </a:pPr>
            <a:r>
              <a:rPr lang="en-PT"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AR App</a:t>
            </a:r>
            <a:endParaRPr sz="16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0" name="Google Shape;130;g3d6ec049692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T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d6a4cf0a2e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5</a:t>
            </a:fld>
            <a:endParaRPr/>
          </a:p>
        </p:txBody>
      </p:sp>
      <p:pic>
        <p:nvPicPr>
          <p:cNvPr id="137" name="Google Shape;137;g3d6a4cf0a2e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072" y="2611432"/>
            <a:ext cx="3301639" cy="86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3d6a4cf0a2e_0_0"/>
          <p:cNvSpPr/>
          <p:nvPr/>
        </p:nvSpPr>
        <p:spPr>
          <a:xfrm>
            <a:off x="1983771" y="1833352"/>
            <a:ext cx="2511300" cy="499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PT" sz="16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Pilot Leader</a:t>
            </a:r>
            <a:endParaRPr sz="16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9" name="Google Shape;139;g3d6a4cf0a2e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5064" y="935060"/>
            <a:ext cx="3705536" cy="3705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3d6a4cf0a2e_0_0" descr="I sistemi CIPP per il relin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3769" y="4139908"/>
            <a:ext cx="2511244" cy="149986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g3d6a4cf0a2e_0_0"/>
          <p:cNvSpPr/>
          <p:nvPr/>
        </p:nvSpPr>
        <p:spPr>
          <a:xfrm>
            <a:off x="1983770" y="3640560"/>
            <a:ext cx="2511300" cy="499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PT" sz="16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NO DIG/</a:t>
            </a:r>
            <a:r>
              <a:rPr lang="en-PT" sz="16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trenchless</a:t>
            </a:r>
            <a:r>
              <a:rPr lang="en-PT" sz="16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services &amp; Tecniques</a:t>
            </a:r>
            <a:endParaRPr sz="16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" name="Google Shape;142;g3d6a4cf0a2e_0_0"/>
          <p:cNvSpPr txBox="1"/>
          <p:nvPr/>
        </p:nvSpPr>
        <p:spPr>
          <a:xfrm>
            <a:off x="4495012" y="4483851"/>
            <a:ext cx="5310000" cy="1147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PT" sz="16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Composite materials – thermosetting resins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PT" sz="16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No </a:t>
            </a:r>
            <a:r>
              <a:rPr lang="en-PT" sz="16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excavations</a:t>
            </a:r>
            <a:endParaRPr sz="16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PT" sz="16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Quick full pipe hydraulic &amp; </a:t>
            </a:r>
            <a:r>
              <a:rPr lang="en-PT" sz="16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Structural</a:t>
            </a:r>
            <a:r>
              <a:rPr lang="en-PT" sz="16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restoration</a:t>
            </a:r>
            <a:endParaRPr sz="16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3" name="Google Shape;143;g3d6a4cf0a2e_0_0"/>
          <p:cNvSpPr txBox="1">
            <a:spLocks noGrp="1"/>
          </p:cNvSpPr>
          <p:nvPr>
            <p:ph type="title"/>
          </p:nvPr>
        </p:nvSpPr>
        <p:spPr>
          <a:xfrm>
            <a:off x="4038600" y="365125"/>
            <a:ext cx="73152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PT"/>
              <a:t>The activity behind the use cases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d6a4cf0a2e_0_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6</a:t>
            </a:fld>
            <a:endParaRPr/>
          </a:p>
        </p:txBody>
      </p:sp>
      <p:sp>
        <p:nvSpPr>
          <p:cNvPr id="149" name="Google Shape;149;g3d6a4cf0a2e_0_12"/>
          <p:cNvSpPr/>
          <p:nvPr/>
        </p:nvSpPr>
        <p:spPr>
          <a:xfrm>
            <a:off x="1345495" y="1955122"/>
            <a:ext cx="3004500" cy="2133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PT" sz="14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Use case #1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PT" sz="14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Develop an effective user friendly AR interface to maximise the power of the Smart pipe sensing device (leakage detection) facilitating and speeding up maintenance interventions.</a:t>
            </a:r>
            <a:endParaRPr sz="14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" name="Google Shape;150;g3d6a4cf0a2e_0_12"/>
          <p:cNvSpPr/>
          <p:nvPr/>
        </p:nvSpPr>
        <p:spPr>
          <a:xfrm>
            <a:off x="4463164" y="1955121"/>
            <a:ext cx="3004500" cy="2366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PT" sz="14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Use case #2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PT" sz="14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Develop a strong AI support for increasing efficiency of CCTV operations during pipe inspection activities.</a:t>
            </a:r>
            <a:endParaRPr sz="14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" name="Google Shape;151;g3d6a4cf0a2e_0_12"/>
          <p:cNvSpPr/>
          <p:nvPr/>
        </p:nvSpPr>
        <p:spPr>
          <a:xfrm>
            <a:off x="7565591" y="1955121"/>
            <a:ext cx="3074100" cy="1469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PT" sz="14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Use case #3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PT" sz="14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Deploy an AR training and operations support for maintenance operators.</a:t>
            </a:r>
            <a:endParaRPr sz="14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2" name="Google Shape;152;g3d6a4cf0a2e_0_12"/>
          <p:cNvSpPr/>
          <p:nvPr/>
        </p:nvSpPr>
        <p:spPr>
          <a:xfrm>
            <a:off x="1345495" y="1429924"/>
            <a:ext cx="9501000" cy="4527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25400" cap="flat" cmpd="sng">
            <a:solidFill>
              <a:srgbClr val="0002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PT" sz="20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Pipelines Maintenance value chain</a:t>
            </a:r>
            <a:endParaRPr sz="200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53" name="Google Shape;153;g3d6a4cf0a2e_0_12" title="5-scaled-e17077898345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3163" y="4392249"/>
            <a:ext cx="2168432" cy="1761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3d6a4cf0a2e_0_12" title="Rovion-with-laser-scale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6433" y="4392249"/>
            <a:ext cx="818603" cy="176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d6a4cf0a2e_0_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5495" y="4161074"/>
            <a:ext cx="3002279" cy="162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d6a4cf0a2e_0_12" title="leak burgas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40361" y="5343925"/>
            <a:ext cx="1278813" cy="80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d6a4cf0a2e_0_12" title="9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65591" y="3495894"/>
            <a:ext cx="1354184" cy="105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d6a4cf0a2e_0_12" title="4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00328" y="3495894"/>
            <a:ext cx="1639389" cy="105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d6a4cf0a2e_0_12" title="2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65591" y="4582132"/>
            <a:ext cx="3074127" cy="154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3d6a4cf0a2e_0_12"/>
          <p:cNvSpPr txBox="1"/>
          <p:nvPr/>
        </p:nvSpPr>
        <p:spPr>
          <a:xfrm>
            <a:off x="4038600" y="365125"/>
            <a:ext cx="73152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PT" sz="2800">
                <a:solidFill>
                  <a:srgbClr val="000168"/>
                </a:solidFill>
                <a:latin typeface="Gill Sans"/>
                <a:ea typeface="Gill Sans"/>
                <a:cs typeface="Gill Sans"/>
                <a:sym typeface="Gill Sans"/>
              </a:rPr>
              <a:t>One Pilot, three use cases</a:t>
            </a:r>
            <a:endParaRPr sz="2800">
              <a:solidFill>
                <a:srgbClr val="00016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168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29C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d6a4cf0a2e_0_125"/>
          <p:cNvSpPr txBox="1">
            <a:spLocks noGrp="1"/>
          </p:cNvSpPr>
          <p:nvPr>
            <p:ph type="title"/>
          </p:nvPr>
        </p:nvSpPr>
        <p:spPr>
          <a:xfrm>
            <a:off x="2084850" y="2944800"/>
            <a:ext cx="80223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Gill Sans"/>
              <a:buNone/>
            </a:pPr>
            <a:r>
              <a:rPr lang="en-PT" sz="3200">
                <a:solidFill>
                  <a:schemeClr val="lt1"/>
                </a:solidFill>
              </a:rPr>
              <a:t>An augmented reality system for SmartPipe inspection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e0252c807a_0_21"/>
          <p:cNvSpPr txBox="1">
            <a:spLocks noGrp="1"/>
          </p:cNvSpPr>
          <p:nvPr>
            <p:ph type="title"/>
          </p:nvPr>
        </p:nvSpPr>
        <p:spPr>
          <a:xfrm>
            <a:off x="839825" y="1237675"/>
            <a:ext cx="11213700" cy="46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PT" sz="1880" b="1"/>
              <a:t>Problem definition</a:t>
            </a:r>
            <a:endParaRPr sz="1880"/>
          </a:p>
        </p:txBody>
      </p:sp>
      <p:sp>
        <p:nvSpPr>
          <p:cNvPr id="172" name="Google Shape;172;g3e0252c807a_0_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8</a:t>
            </a:fld>
            <a:endParaRPr/>
          </a:p>
        </p:txBody>
      </p:sp>
      <p:sp>
        <p:nvSpPr>
          <p:cNvPr id="173" name="Google Shape;173;g3e0252c807a_0_21"/>
          <p:cNvSpPr txBox="1"/>
          <p:nvPr/>
        </p:nvSpPr>
        <p:spPr>
          <a:xfrm>
            <a:off x="622975" y="1992525"/>
            <a:ext cx="110181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PT" sz="2100">
                <a:solidFill>
                  <a:schemeClr val="dk1"/>
                </a:solidFill>
              </a:rPr>
              <a:t>Smart pipe maintenance requires </a:t>
            </a:r>
            <a:r>
              <a:rPr lang="en-PT" sz="2100" b="1">
                <a:solidFill>
                  <a:schemeClr val="dk1"/>
                </a:solidFill>
              </a:rPr>
              <a:t>fast and accurate fault localisation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PT" sz="2100">
                <a:solidFill>
                  <a:schemeClr val="dk1"/>
                </a:solidFill>
              </a:rPr>
              <a:t>Operators need to identify </a:t>
            </a:r>
            <a:r>
              <a:rPr lang="en-PT" sz="2100" b="1">
                <a:solidFill>
                  <a:schemeClr val="dk1"/>
                </a:solidFill>
              </a:rPr>
              <a:t>where the anomaly is</a:t>
            </a:r>
            <a:r>
              <a:rPr lang="en-PT" sz="2100">
                <a:solidFill>
                  <a:schemeClr val="dk1"/>
                </a:solidFill>
              </a:rPr>
              <a:t> and </a:t>
            </a:r>
            <a:r>
              <a:rPr lang="en-PT" sz="2100" b="1">
                <a:solidFill>
                  <a:schemeClr val="dk1"/>
                </a:solidFill>
              </a:rPr>
              <a:t>where to intervene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PT" sz="2100">
                <a:solidFill>
                  <a:schemeClr val="dk1"/>
                </a:solidFill>
              </a:rPr>
              <a:t>Early XR interfaces risked showing </a:t>
            </a:r>
            <a:r>
              <a:rPr lang="en-PT" sz="2100" b="1">
                <a:solidFill>
                  <a:schemeClr val="dk1"/>
                </a:solidFill>
              </a:rPr>
              <a:t>too much technical information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PT" sz="2100">
                <a:solidFill>
                  <a:schemeClr val="dk1"/>
                </a:solidFill>
              </a:rPr>
              <a:t>Main challenge: make AI/XR output </a:t>
            </a:r>
            <a:r>
              <a:rPr lang="en-PT" sz="2100" b="1">
                <a:solidFill>
                  <a:schemeClr val="dk1"/>
                </a:solidFill>
              </a:rPr>
              <a:t>useful and simple</a:t>
            </a:r>
            <a:r>
              <a:rPr lang="en-PT" sz="2100">
                <a:solidFill>
                  <a:schemeClr val="dk1"/>
                </a:solidFill>
              </a:rPr>
              <a:t> for field operators</a:t>
            </a:r>
            <a:endParaRPr sz="29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d83d1d0aa2_0_6"/>
          <p:cNvSpPr txBox="1">
            <a:spLocks noGrp="1"/>
          </p:cNvSpPr>
          <p:nvPr>
            <p:ph type="title"/>
          </p:nvPr>
        </p:nvSpPr>
        <p:spPr>
          <a:xfrm>
            <a:off x="839825" y="1237675"/>
            <a:ext cx="11213700" cy="46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PT" sz="1880" b="1"/>
              <a:t>Initial Implementation</a:t>
            </a:r>
            <a:endParaRPr sz="1880"/>
          </a:p>
        </p:txBody>
      </p:sp>
      <p:sp>
        <p:nvSpPr>
          <p:cNvPr id="180" name="Google Shape;180;g3d83d1d0aa2_0_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PT"/>
              <a:t>9</a:t>
            </a:fld>
            <a:endParaRPr/>
          </a:p>
        </p:txBody>
      </p:sp>
      <p:sp>
        <p:nvSpPr>
          <p:cNvPr id="181" name="Google Shape;181;g3d83d1d0aa2_0_6"/>
          <p:cNvSpPr txBox="1"/>
          <p:nvPr/>
        </p:nvSpPr>
        <p:spPr>
          <a:xfrm>
            <a:off x="622975" y="1992525"/>
            <a:ext cx="44787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PT" sz="1800">
                <a:solidFill>
                  <a:schemeClr val="dk1"/>
                </a:solidFill>
              </a:rPr>
              <a:t>Started with Magic Leap prototype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PT" sz="1800">
                <a:solidFill>
                  <a:schemeClr val="dk1"/>
                </a:solidFill>
              </a:rPr>
              <a:t>Included pipe, sensors, anomaly display, CCTV predictions, chatbot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PT" sz="1800">
                <a:solidFill>
                  <a:schemeClr val="dk1"/>
                </a:solidFill>
              </a:rPr>
              <a:t>Feedback showed need for simpler and more practical interaction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PT" sz="1800">
                <a:solidFill>
                  <a:schemeClr val="dk1"/>
                </a:solidFill>
              </a:rPr>
              <a:t>Moved toward phone-based solution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82" name="Google Shape;182;g3d83d1d0aa2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2675" y="2850375"/>
            <a:ext cx="3912675" cy="3751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d83d1d0aa2_0_6" title="Pilot3AppImag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3400" y="397475"/>
            <a:ext cx="3584975" cy="292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0354"/>
      </a:accent1>
      <a:accent2>
        <a:srgbClr val="0003D1"/>
      </a:accent2>
      <a:accent3>
        <a:srgbClr val="304EB3"/>
      </a:accent3>
      <a:accent4>
        <a:srgbClr val="7F8BB6"/>
      </a:accent4>
      <a:accent5>
        <a:srgbClr val="7F8BB6"/>
      </a:accent5>
      <a:accent6>
        <a:srgbClr val="C28BB6"/>
      </a:accent6>
      <a:hlink>
        <a:srgbClr val="A163C1"/>
      </a:hlink>
      <a:folHlink>
        <a:srgbClr val="C28BE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1493</Words>
  <Application>Microsoft Macintosh PowerPoint</Application>
  <PresentationFormat>Widescreen</PresentationFormat>
  <Paragraphs>209</Paragraphs>
  <Slides>35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Noto Sans Symbols</vt:lpstr>
      <vt:lpstr>Arial</vt:lpstr>
      <vt:lpstr>Calibri</vt:lpstr>
      <vt:lpstr>Gill Sans</vt:lpstr>
      <vt:lpstr>Office Theme</vt:lpstr>
      <vt:lpstr>Remote Inspection and Maintenance of Industry 5.0 Infastructures</vt:lpstr>
      <vt:lpstr>Agenda</vt:lpstr>
      <vt:lpstr>One Pilot, three use cases</vt:lpstr>
      <vt:lpstr>Pilot Partners</vt:lpstr>
      <vt:lpstr>The activity behind the use cases</vt:lpstr>
      <vt:lpstr>PowerPoint Presentation</vt:lpstr>
      <vt:lpstr>An augmented reality system for SmartPipe inspection</vt:lpstr>
      <vt:lpstr>Problem definition</vt:lpstr>
      <vt:lpstr>Initial Implementation</vt:lpstr>
      <vt:lpstr>Expert feedback</vt:lpstr>
      <vt:lpstr>Current implementation</vt:lpstr>
      <vt:lpstr>Key Takeaways</vt:lpstr>
      <vt:lpstr>LLM Chat Engine for customisable and domain-specific assistance</vt:lpstr>
      <vt:lpstr>From Static Manuals to Intelligent Assistants</vt:lpstr>
      <vt:lpstr>LLM Chat Engine — Architecture</vt:lpstr>
      <vt:lpstr>One Platform for Different Industrial Use Cases</vt:lpstr>
      <vt:lpstr>Live Demo + Key Takeaways</vt:lpstr>
      <vt:lpstr>Identifying defects in pipeline networks using human - centric AI</vt:lpstr>
      <vt:lpstr>Problem Description and proposed solution</vt:lpstr>
      <vt:lpstr>System Architecture</vt:lpstr>
      <vt:lpstr>System in Action </vt:lpstr>
      <vt:lpstr>Expert’s Feedback </vt:lpstr>
      <vt:lpstr>Key Takeaways</vt:lpstr>
      <vt:lpstr>SmartPipes an API for coordinating data access</vt:lpstr>
      <vt:lpstr>PowerPoint Presentation</vt:lpstr>
      <vt:lpstr>PowerPoint Presentation</vt:lpstr>
      <vt:lpstr>PowerPoint Presentation</vt:lpstr>
      <vt:lpstr>Live Audience Survey &amp; Open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Elina Papadopoulou</cp:lastModifiedBy>
  <cp:revision>2</cp:revision>
  <dcterms:modified xsi:type="dcterms:W3CDTF">2026-04-23T12:23:44Z</dcterms:modified>
</cp:coreProperties>
</file>